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Amatic SC"/>
      <p:regular r:id="rId27"/>
      <p:bold r:id="rId28"/>
    </p:embeddedFont>
    <p:embeddedFont>
      <p:font typeface="Source Code Pro"/>
      <p:regular r:id="rId29"/>
      <p:bold r:id="rId30"/>
    </p:embeddedFont>
    <p:embeddedFont>
      <p:font typeface="Alegrey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AmaticSC-bold.fntdata"/><Relationship Id="rId27" Type="http://schemas.openxmlformats.org/officeDocument/2006/relationships/font" Target="fonts/AmaticSC-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ourceCodePr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legreya-regular.fntdata"/><Relationship Id="rId30" Type="http://schemas.openxmlformats.org/officeDocument/2006/relationships/font" Target="fonts/SourceCodePro-bold.fntdata"/><Relationship Id="rId11" Type="http://schemas.openxmlformats.org/officeDocument/2006/relationships/slide" Target="slides/slide7.xml"/><Relationship Id="rId33" Type="http://schemas.openxmlformats.org/officeDocument/2006/relationships/font" Target="fonts/Alegreya-italic.fntdata"/><Relationship Id="rId10" Type="http://schemas.openxmlformats.org/officeDocument/2006/relationships/slide" Target="slides/slide6.xml"/><Relationship Id="rId32" Type="http://schemas.openxmlformats.org/officeDocument/2006/relationships/font" Target="fonts/Alegreya-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Alegreya-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GB" sz="900">
                <a:highlight>
                  <a:srgbClr val="EDE7CF"/>
                </a:highlight>
              </a:rPr>
              <a:t>http://verkadeexperience.nl/home/nl/fotowall.php?categoryid=60</a:t>
            </a:r>
          </a:p>
          <a:p>
            <a:pPr lvl="0">
              <a:spcBef>
                <a:spcPts val="0"/>
              </a:spcBef>
              <a:buNone/>
            </a:pPr>
            <a:r>
              <a:t/>
            </a:r>
            <a:endParaRPr sz="900">
              <a:highlight>
                <a:srgbClr val="EDE7C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sz="900">
              <a:highlight>
                <a:srgbClr val="EDE7CF"/>
              </a:highlight>
            </a:endParaRPr>
          </a:p>
          <a:p>
            <a:pPr lvl="0">
              <a:spcBef>
                <a:spcPts val="0"/>
              </a:spcBef>
              <a:buNone/>
            </a:pPr>
            <a:r>
              <a:t/>
            </a:r>
            <a:endParaRPr sz="900">
              <a:highlight>
                <a:srgbClr val="EDE7CF"/>
              </a:highlight>
            </a:endParaRPr>
          </a:p>
          <a:p>
            <a:pPr lvl="0">
              <a:spcBef>
                <a:spcPts val="0"/>
              </a:spcBef>
              <a:buNone/>
            </a:pPr>
            <a:r>
              <a:t/>
            </a:r>
            <a:endParaRPr sz="900">
              <a:highlight>
                <a:srgbClr val="EDE7C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GB"/>
              <a:t>http://eten-en-drinken.infonu.nl/diversen/47808-koekjestrommel-als-blikken-blikvanger.html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sz="1000">
              <a:solidFill>
                <a:srgbClr val="333333"/>
              </a:solidFill>
              <a:highlight>
                <a:srgbClr val="FFFFFF"/>
              </a:highlight>
            </a:endParaRPr>
          </a:p>
          <a:p>
            <a:pPr lvl="0">
              <a:spcBef>
                <a:spcPts val="0"/>
              </a:spcBef>
              <a:buNone/>
            </a:pPr>
            <a:r>
              <a:t/>
            </a:r>
            <a:endParaRPr sz="1000">
              <a:solidFill>
                <a:srgbClr val="333333"/>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rIns="91425"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rIns="91425"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rIns="91425"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2"/>
            <a:ext cx="4045200" cy="1345500"/>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rIns="91425"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GB"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42.png"/><Relationship Id="rId5" Type="http://schemas.openxmlformats.org/officeDocument/2006/relationships/image" Target="../media/image27.png"/><Relationship Id="rId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9.png"/><Relationship Id="rId7"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37.pn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8.png"/><Relationship Id="rId4" Type="http://schemas.openxmlformats.org/officeDocument/2006/relationships/image" Target="../media/image0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4.png"/><Relationship Id="rId4" Type="http://schemas.openxmlformats.org/officeDocument/2006/relationships/image" Target="../media/image07.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6.png"/><Relationship Id="rId4" Type="http://schemas.openxmlformats.org/officeDocument/2006/relationships/image" Target="../media/image03.png"/><Relationship Id="rId5" Type="http://schemas.openxmlformats.org/officeDocument/2006/relationships/image" Target="../media/image08.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9.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980000"/>
        </a:solidFill>
      </p:bgPr>
    </p:bg>
    <p:spTree>
      <p:nvGrpSpPr>
        <p:cNvPr id="55" name="Shape 55"/>
        <p:cNvGrpSpPr/>
        <p:nvPr/>
      </p:nvGrpSpPr>
      <p:grpSpPr>
        <a:xfrm>
          <a:off x="0" y="0"/>
          <a:ext cx="0" cy="0"/>
          <a:chOff x="0" y="0"/>
          <a:chExt cx="0" cy="0"/>
        </a:xfrm>
      </p:grpSpPr>
      <p:sp>
        <p:nvSpPr>
          <p:cNvPr id="56" name="Shape 56"/>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a:spcBef>
                <a:spcPts val="0"/>
              </a:spcBef>
              <a:buNone/>
            </a:pPr>
            <a:r>
              <a:rPr b="0" lang="en-GB" sz="2400">
                <a:latin typeface="Alegreya"/>
                <a:ea typeface="Alegreya"/>
                <a:cs typeface="Alegreya"/>
                <a:sym typeface="Alegreya"/>
              </a:rPr>
              <a:t>Neem een kijkje in de geschiedenis van Verkade!</a:t>
            </a:r>
          </a:p>
        </p:txBody>
      </p:sp>
      <p:pic>
        <p:nvPicPr>
          <p:cNvPr id="57" name="Shape 57"/>
          <p:cNvPicPr preferRelativeResize="0"/>
          <p:nvPr/>
        </p:nvPicPr>
        <p:blipFill>
          <a:blip r:embed="rId3">
            <a:alphaModFix/>
          </a:blip>
          <a:stretch>
            <a:fillRect/>
          </a:stretch>
        </p:blipFill>
        <p:spPr>
          <a:xfrm>
            <a:off x="137175" y="84249"/>
            <a:ext cx="3593450" cy="2474349"/>
          </a:xfrm>
          <a:prstGeom prst="rect">
            <a:avLst/>
          </a:prstGeom>
          <a:noFill/>
          <a:ln>
            <a:noFill/>
          </a:ln>
        </p:spPr>
      </p:pic>
      <p:sp>
        <p:nvSpPr>
          <p:cNvPr id="58" name="Shape 58"/>
          <p:cNvSpPr txBox="1"/>
          <p:nvPr>
            <p:ph type="ctrTitle"/>
          </p:nvPr>
        </p:nvSpPr>
        <p:spPr>
          <a:xfrm>
            <a:off x="1892950" y="1296400"/>
            <a:ext cx="5850300" cy="1419600"/>
          </a:xfrm>
          <a:prstGeom prst="rect">
            <a:avLst/>
          </a:prstGeom>
        </p:spPr>
        <p:txBody>
          <a:bodyPr anchorCtr="0" anchor="ctr" bIns="91425" lIns="91425" rIns="91425" tIns="91425">
            <a:noAutofit/>
          </a:bodyPr>
          <a:lstStyle/>
          <a:p>
            <a:pPr lvl="0">
              <a:spcBef>
                <a:spcPts val="0"/>
              </a:spcBef>
              <a:buNone/>
            </a:pPr>
            <a:r>
              <a:rPr lang="en-GB">
                <a:solidFill>
                  <a:srgbClr val="980000"/>
                </a:solidFill>
              </a:rPr>
              <a:t>Het Verkade Spreekbeurtenpakket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idx="1" type="body"/>
          </p:nvPr>
        </p:nvSpPr>
        <p:spPr>
          <a:xfrm>
            <a:off x="311700" y="184975"/>
            <a:ext cx="3525900" cy="39966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Verkade in de Tweede Wereldoorlog 1941-1945</a:t>
            </a:r>
            <a:br>
              <a:rPr b="1" lang="en-GB">
                <a:solidFill>
                  <a:srgbClr val="980000"/>
                </a:solidFill>
                <a:latin typeface="Alegreya"/>
                <a:ea typeface="Alegreya"/>
                <a:cs typeface="Alegreya"/>
                <a:sym typeface="Alegreya"/>
              </a:rPr>
            </a:br>
            <a:r>
              <a:rPr b="1" lang="en-GB" sz="1200">
                <a:solidFill>
                  <a:srgbClr val="980000"/>
                </a:solidFill>
                <a:latin typeface="Alegreya"/>
                <a:ea typeface="Alegreya"/>
                <a:cs typeface="Alegreya"/>
                <a:sym typeface="Alegreya"/>
              </a:rPr>
              <a:t>Schoolbanken in de biscuitfabriek</a:t>
            </a:r>
            <a:br>
              <a:rPr b="1" lang="en-GB">
                <a:solidFill>
                  <a:srgbClr val="980000"/>
                </a:solidFill>
                <a:latin typeface="Alegreya"/>
                <a:ea typeface="Alegreya"/>
                <a:cs typeface="Alegreya"/>
                <a:sym typeface="Alegreya"/>
              </a:rPr>
            </a:br>
            <a:r>
              <a:rPr lang="en-GB" sz="1200">
                <a:latin typeface="Alegreya"/>
                <a:ea typeface="Alegreya"/>
                <a:cs typeface="Alegreya"/>
                <a:sym typeface="Alegreya"/>
              </a:rPr>
              <a:t>Tijdens de Tweede Wereldoorlog werd er volop gebruik gemaakt van de fabrieksgebouwen van Verkade. De Biscuitfabriek werd omgebouwd tot een schoollokaal met schoolbanken. Op onderstaande foto is te zien dat de meisjes geschoold worden. </a:t>
            </a:r>
          </a:p>
          <a:p>
            <a:pPr indent="0" lvl="0" marL="0" rtl="0">
              <a:spcBef>
                <a:spcPts val="0"/>
              </a:spcBef>
              <a:buNone/>
            </a:pPr>
            <a:r>
              <a:rPr lang="en-GB" sz="1200">
                <a:latin typeface="Alegreya"/>
                <a:ea typeface="Alegreya"/>
                <a:cs typeface="Alegreya"/>
                <a:sym typeface="Alegreya"/>
              </a:rPr>
              <a:t>								</a:t>
            </a:r>
          </a:p>
        </p:txBody>
      </p:sp>
      <p:pic>
        <p:nvPicPr>
          <p:cNvPr id="148" name="Shape 148"/>
          <p:cNvPicPr preferRelativeResize="0"/>
          <p:nvPr/>
        </p:nvPicPr>
        <p:blipFill rotWithShape="1">
          <a:blip r:embed="rId3">
            <a:alphaModFix/>
          </a:blip>
          <a:srcRect b="0" l="0" r="8842" t="17012"/>
          <a:stretch/>
        </p:blipFill>
        <p:spPr>
          <a:xfrm rot="-253118">
            <a:off x="430477" y="2280105"/>
            <a:ext cx="2415696" cy="2311887"/>
          </a:xfrm>
          <a:prstGeom prst="rect">
            <a:avLst/>
          </a:prstGeom>
          <a:noFill/>
          <a:ln>
            <a:noFill/>
          </a:ln>
        </p:spPr>
      </p:pic>
      <p:sp>
        <p:nvSpPr>
          <p:cNvPr id="149" name="Shape 149"/>
          <p:cNvSpPr txBox="1"/>
          <p:nvPr/>
        </p:nvSpPr>
        <p:spPr>
          <a:xfrm>
            <a:off x="6537375" y="184975"/>
            <a:ext cx="2412600" cy="2201400"/>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b="1" lang="en-GB" sz="1200">
                <a:solidFill>
                  <a:srgbClr val="980000"/>
                </a:solidFill>
                <a:latin typeface="Alegreya"/>
                <a:ea typeface="Alegreya"/>
                <a:cs typeface="Alegreya"/>
                <a:sym typeface="Alegreya"/>
              </a:rPr>
              <a:t>Werk in de tijd van de oorlog</a:t>
            </a:r>
            <a:br>
              <a:rPr lang="en-GB" sz="1200">
                <a:solidFill>
                  <a:schemeClr val="dk2"/>
                </a:solidFill>
                <a:latin typeface="Alegreya"/>
                <a:ea typeface="Alegreya"/>
                <a:cs typeface="Alegreya"/>
                <a:sym typeface="Alegreya"/>
              </a:rPr>
            </a:br>
            <a:r>
              <a:rPr lang="en-GB" sz="1200">
                <a:solidFill>
                  <a:schemeClr val="dk2"/>
                </a:solidFill>
                <a:latin typeface="Alegreya"/>
                <a:ea typeface="Alegreya"/>
                <a:cs typeface="Alegreya"/>
                <a:sym typeface="Alegreya"/>
              </a:rPr>
              <a:t>In de tijd van de oorlog was het vinden van werk veel moeilijker. Omdat er aan het eind van de oorlog geen werk meer was in de bakkerij, werden de mannen aan het werk gezet in de waxinefabriek, kijk maar op de foto links.</a:t>
            </a:r>
            <a:br>
              <a:rPr lang="en-GB" sz="1200">
                <a:solidFill>
                  <a:schemeClr val="dk2"/>
                </a:solidFill>
                <a:latin typeface="Alegreya"/>
                <a:ea typeface="Alegreya"/>
                <a:cs typeface="Alegreya"/>
                <a:sym typeface="Alegreya"/>
              </a:rPr>
            </a:br>
            <a:r>
              <a:rPr lang="en-GB" sz="1200">
                <a:solidFill>
                  <a:schemeClr val="dk2"/>
                </a:solidFill>
                <a:latin typeface="Alegreya"/>
                <a:ea typeface="Alegreya"/>
                <a:cs typeface="Alegreya"/>
                <a:sym typeface="Alegreya"/>
              </a:rPr>
              <a:t>Ook in de koekpakkerij hieronder werd een manier gevonden om het personeel aan het werk te houden. Ze lieten het personeel gort inpakken voor de firma Zwaardemaker.</a:t>
            </a:r>
          </a:p>
        </p:txBody>
      </p:sp>
      <p:pic>
        <p:nvPicPr>
          <p:cNvPr id="150" name="Shape 150"/>
          <p:cNvPicPr preferRelativeResize="0"/>
          <p:nvPr/>
        </p:nvPicPr>
        <p:blipFill rotWithShape="1">
          <a:blip r:embed="rId4">
            <a:alphaModFix/>
          </a:blip>
          <a:srcRect b="4088" l="4959" r="13200" t="4654"/>
          <a:stretch/>
        </p:blipFill>
        <p:spPr>
          <a:xfrm rot="329470">
            <a:off x="6868923" y="3327385"/>
            <a:ext cx="1999554" cy="1671703"/>
          </a:xfrm>
          <a:prstGeom prst="rect">
            <a:avLst/>
          </a:prstGeom>
          <a:noFill/>
          <a:ln>
            <a:noFill/>
          </a:ln>
        </p:spPr>
      </p:pic>
      <p:pic>
        <p:nvPicPr>
          <p:cNvPr id="151" name="Shape 151"/>
          <p:cNvPicPr preferRelativeResize="0"/>
          <p:nvPr/>
        </p:nvPicPr>
        <p:blipFill>
          <a:blip r:embed="rId5">
            <a:alphaModFix/>
          </a:blip>
          <a:stretch>
            <a:fillRect/>
          </a:stretch>
        </p:blipFill>
        <p:spPr>
          <a:xfrm rot="-406053">
            <a:off x="3747199" y="214825"/>
            <a:ext cx="2642274" cy="1740598"/>
          </a:xfrm>
          <a:prstGeom prst="rect">
            <a:avLst/>
          </a:prstGeom>
          <a:noFill/>
          <a:ln>
            <a:noFill/>
          </a:ln>
        </p:spPr>
      </p:pic>
      <p:sp>
        <p:nvSpPr>
          <p:cNvPr id="152" name="Shape 152"/>
          <p:cNvSpPr txBox="1"/>
          <p:nvPr/>
        </p:nvSpPr>
        <p:spPr>
          <a:xfrm>
            <a:off x="3238612" y="2071050"/>
            <a:ext cx="3244200" cy="1222500"/>
          </a:xfrm>
          <a:prstGeom prst="rect">
            <a:avLst/>
          </a:prstGeom>
          <a:noFill/>
          <a:ln>
            <a:noFill/>
          </a:ln>
        </p:spPr>
        <p:txBody>
          <a:bodyPr anchorCtr="0" anchor="t" bIns="91425" lIns="91425" rIns="91425" tIns="91425">
            <a:noAutofit/>
          </a:bodyPr>
          <a:lstStyle/>
          <a:p>
            <a:pPr lvl="0">
              <a:spcBef>
                <a:spcPts val="0"/>
              </a:spcBef>
              <a:buNone/>
            </a:pPr>
            <a:r>
              <a:rPr b="1" lang="en-GB" sz="1200">
                <a:solidFill>
                  <a:srgbClr val="980000"/>
                </a:solidFill>
                <a:latin typeface="Alegreya"/>
                <a:ea typeface="Alegreya"/>
                <a:cs typeface="Alegreya"/>
                <a:sym typeface="Alegreya"/>
              </a:rPr>
              <a:t>Helpen van de zieken</a:t>
            </a:r>
            <a:br>
              <a:rPr b="1" lang="en-GB" sz="1200">
                <a:solidFill>
                  <a:srgbClr val="980000"/>
                </a:solidFill>
                <a:latin typeface="Alegreya"/>
                <a:ea typeface="Alegreya"/>
                <a:cs typeface="Alegreya"/>
                <a:sym typeface="Alegreya"/>
              </a:rPr>
            </a:br>
            <a:r>
              <a:rPr lang="en-GB" sz="1200">
                <a:solidFill>
                  <a:schemeClr val="dk2"/>
                </a:solidFill>
                <a:latin typeface="Alegreya"/>
                <a:ea typeface="Alegreya"/>
                <a:cs typeface="Alegreya"/>
                <a:sym typeface="Alegreya"/>
              </a:rPr>
              <a:t>Het personeel van Verkade werd ingeschakeld om de zieken te helpen. Op de foto hieronder  weegt een mevrouw de beschuiten. Na het afwegen worden de beschuiten ingepakt en naar de zieken gestuurd. </a:t>
            </a:r>
          </a:p>
        </p:txBody>
      </p:sp>
      <p:pic>
        <p:nvPicPr>
          <p:cNvPr id="153" name="Shape 153"/>
          <p:cNvPicPr preferRelativeResize="0"/>
          <p:nvPr/>
        </p:nvPicPr>
        <p:blipFill rotWithShape="1">
          <a:blip r:embed="rId6">
            <a:alphaModFix/>
          </a:blip>
          <a:srcRect b="17465" l="4941" r="31537" t="22056"/>
          <a:stretch/>
        </p:blipFill>
        <p:spPr>
          <a:xfrm rot="215550">
            <a:off x="3539912" y="3370449"/>
            <a:ext cx="2504349" cy="1585575"/>
          </a:xfrm>
          <a:prstGeom prst="rect">
            <a:avLst/>
          </a:prstGeom>
          <a:noFill/>
          <a:ln>
            <a:noFill/>
          </a:ln>
        </p:spPr>
      </p:pic>
      <p:sp>
        <p:nvSpPr>
          <p:cNvPr id="154" name="Shape 1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idx="1" type="body"/>
          </p:nvPr>
        </p:nvSpPr>
        <p:spPr>
          <a:xfrm>
            <a:off x="504075" y="274875"/>
            <a:ext cx="2830200" cy="1962300"/>
          </a:xfrm>
          <a:prstGeom prst="rect">
            <a:avLst/>
          </a:prstGeom>
        </p:spPr>
        <p:txBody>
          <a:bodyPr anchorCtr="0" anchor="t" bIns="91425" lIns="91425" rIns="91425" tIns="91425">
            <a:noAutofit/>
          </a:bodyPr>
          <a:lstStyle/>
          <a:p>
            <a:pPr lvl="0">
              <a:spcBef>
                <a:spcPts val="0"/>
              </a:spcBef>
              <a:buNone/>
            </a:pPr>
            <a:r>
              <a:rPr b="1" lang="en-GB" sz="1200">
                <a:solidFill>
                  <a:srgbClr val="980000"/>
                </a:solidFill>
                <a:latin typeface="Alegreya"/>
                <a:ea typeface="Alegreya"/>
                <a:cs typeface="Alegreya"/>
                <a:sym typeface="Alegreya"/>
              </a:rPr>
              <a:t>Zorgen voor het personeel</a:t>
            </a:r>
            <a:br>
              <a:rPr b="1" lang="en-GB" sz="1200">
                <a:solidFill>
                  <a:srgbClr val="980000"/>
                </a:solidFill>
                <a:latin typeface="Alegreya"/>
                <a:ea typeface="Alegreya"/>
                <a:cs typeface="Alegreya"/>
                <a:sym typeface="Alegreya"/>
              </a:rPr>
            </a:br>
            <a:r>
              <a:rPr lang="en-GB" sz="1200">
                <a:latin typeface="Alegreya"/>
                <a:ea typeface="Alegreya"/>
                <a:cs typeface="Alegreya"/>
                <a:sym typeface="Alegreya"/>
              </a:rPr>
              <a:t>Tijdens de oorlog zorgde Verkade dat er genoeg te eten was voor het personeel. Op de foto rechts worden de aardappels gelost om vervolgens uit te delen aan het personeel. </a:t>
            </a:r>
            <a:br>
              <a:rPr lang="en-GB" sz="1200">
                <a:latin typeface="Alegreya"/>
                <a:ea typeface="Alegreya"/>
                <a:cs typeface="Alegreya"/>
                <a:sym typeface="Alegreya"/>
              </a:rPr>
            </a:br>
            <a:r>
              <a:rPr lang="en-GB" sz="1200">
                <a:latin typeface="Alegreya"/>
                <a:ea typeface="Alegreya"/>
                <a:cs typeface="Alegreya"/>
                <a:sym typeface="Alegreya"/>
              </a:rPr>
              <a:t>Ook in de fabriekswinkel van Verkade werden etenswaren verkocht. </a:t>
            </a:r>
          </a:p>
          <a:p>
            <a:pPr lvl="0">
              <a:spcBef>
                <a:spcPts val="0"/>
              </a:spcBef>
              <a:buNone/>
            </a:pPr>
            <a:r>
              <a:t/>
            </a:r>
            <a:endParaRPr sz="1200">
              <a:latin typeface="Alegreya"/>
              <a:ea typeface="Alegreya"/>
              <a:cs typeface="Alegreya"/>
              <a:sym typeface="Alegreya"/>
            </a:endParaRPr>
          </a:p>
        </p:txBody>
      </p:sp>
      <p:pic>
        <p:nvPicPr>
          <p:cNvPr id="160" name="Shape 160"/>
          <p:cNvPicPr preferRelativeResize="0"/>
          <p:nvPr/>
        </p:nvPicPr>
        <p:blipFill>
          <a:blip r:embed="rId3">
            <a:alphaModFix/>
          </a:blip>
          <a:stretch>
            <a:fillRect/>
          </a:stretch>
        </p:blipFill>
        <p:spPr>
          <a:xfrm rot="2">
            <a:off x="305925" y="2202500"/>
            <a:ext cx="3714850" cy="2414623"/>
          </a:xfrm>
          <a:prstGeom prst="rect">
            <a:avLst/>
          </a:prstGeom>
          <a:noFill/>
          <a:ln>
            <a:noFill/>
          </a:ln>
        </p:spPr>
      </p:pic>
      <p:sp>
        <p:nvSpPr>
          <p:cNvPr id="161" name="Shape 161"/>
          <p:cNvSpPr txBox="1"/>
          <p:nvPr/>
        </p:nvSpPr>
        <p:spPr>
          <a:xfrm>
            <a:off x="4386800" y="3086650"/>
            <a:ext cx="3558900" cy="1962300"/>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b="1" lang="en-GB" sz="1200">
                <a:solidFill>
                  <a:srgbClr val="980000"/>
                </a:solidFill>
                <a:latin typeface="Alegreya"/>
                <a:ea typeface="Alegreya"/>
                <a:cs typeface="Alegreya"/>
                <a:sym typeface="Alegreya"/>
              </a:rPr>
              <a:t>Verkade na de oorlog</a:t>
            </a:r>
            <a:br>
              <a:rPr b="1" lang="en-GB" sz="1200">
                <a:solidFill>
                  <a:srgbClr val="980000"/>
                </a:solidFill>
                <a:latin typeface="Alegreya"/>
                <a:ea typeface="Alegreya"/>
                <a:cs typeface="Alegreya"/>
                <a:sym typeface="Alegreya"/>
              </a:rPr>
            </a:br>
            <a:r>
              <a:rPr lang="en-GB" sz="1200">
                <a:solidFill>
                  <a:schemeClr val="dk2"/>
                </a:solidFill>
                <a:latin typeface="Alegreya"/>
                <a:ea typeface="Alegreya"/>
                <a:cs typeface="Alegreya"/>
                <a:sym typeface="Alegreya"/>
              </a:rPr>
              <a:t>Grote delen van Nederland waren tijdens de Tweede Wereldoorlog platgebombardeerd. Maar de Verkade fabrieken stonden nog sterk overeind. Vanaf 1946 draaiden ze weer op volle toeren. De Verkade-vrachtwagens brachten de biscuits, waxinelichtjes, beschuiten, koekjes, wafels, chocolade en snoep als snel weer naar alle uithoeken van het land. </a:t>
            </a:r>
          </a:p>
          <a:p>
            <a:pPr lvl="0">
              <a:spcBef>
                <a:spcPts val="0"/>
              </a:spcBef>
              <a:buNone/>
            </a:pPr>
            <a:r>
              <a:t/>
            </a:r>
            <a:endParaRPr/>
          </a:p>
        </p:txBody>
      </p:sp>
      <p:pic>
        <p:nvPicPr>
          <p:cNvPr id="162" name="Shape 162"/>
          <p:cNvPicPr preferRelativeResize="0"/>
          <p:nvPr/>
        </p:nvPicPr>
        <p:blipFill rotWithShape="1">
          <a:blip r:embed="rId4">
            <a:alphaModFix/>
          </a:blip>
          <a:srcRect b="-19628" l="15748" r="-9153" t="37707"/>
          <a:stretch/>
        </p:blipFill>
        <p:spPr>
          <a:xfrm rot="-2">
            <a:off x="6187899" y="220261"/>
            <a:ext cx="2956099" cy="3461976"/>
          </a:xfrm>
          <a:prstGeom prst="rect">
            <a:avLst/>
          </a:prstGeom>
          <a:noFill/>
          <a:ln>
            <a:noFill/>
          </a:ln>
        </p:spPr>
      </p:pic>
      <p:pic>
        <p:nvPicPr>
          <p:cNvPr id="163" name="Shape 163"/>
          <p:cNvPicPr preferRelativeResize="0"/>
          <p:nvPr/>
        </p:nvPicPr>
        <p:blipFill rotWithShape="1">
          <a:blip r:embed="rId5">
            <a:alphaModFix/>
          </a:blip>
          <a:srcRect b="7840" l="22873" r="36245" t="45213"/>
          <a:stretch/>
        </p:blipFill>
        <p:spPr>
          <a:xfrm rot="4">
            <a:off x="3473183" y="771117"/>
            <a:ext cx="2652657" cy="2251516"/>
          </a:xfrm>
          <a:prstGeom prst="rect">
            <a:avLst/>
          </a:prstGeom>
          <a:noFill/>
          <a:ln>
            <a:noFill/>
          </a:ln>
        </p:spPr>
      </p:pic>
      <p:sp>
        <p:nvSpPr>
          <p:cNvPr id="164" name="Shape 16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GB">
                <a:solidFill>
                  <a:srgbClr val="980000"/>
                </a:solidFill>
              </a:rPr>
              <a:t>De fabriek, verkoop en werk</a:t>
            </a:r>
          </a:p>
        </p:txBody>
      </p:sp>
      <p:sp>
        <p:nvSpPr>
          <p:cNvPr id="170" name="Shape 170"/>
          <p:cNvSpPr txBox="1"/>
          <p:nvPr>
            <p:ph idx="1" type="body"/>
          </p:nvPr>
        </p:nvSpPr>
        <p:spPr>
          <a:xfrm>
            <a:off x="182900" y="1031475"/>
            <a:ext cx="3366000" cy="33402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In het buitenland</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De producten van Verkade zijn niet alleen in Nederland terug te vinden, maar ook in het buitenland. Je kunt de producten terugvinden op de Nederlandse Antillen, in Suriname en Frans Guiana. In de tijd van kolonies besloot Verkade om ook producten naar deze landen te exporteren door het grote aantal Nederlanders die naar deze landen verhuisden. Vandaar dat je vandaag de dag nog producten van Verkade aantreft op deze tropische eilanden. In Indonesië bestaat het merk ook nog, maar hier komen de producten vanuit eigen fabrieken. </a:t>
            </a:r>
          </a:p>
        </p:txBody>
      </p:sp>
      <p:pic>
        <p:nvPicPr>
          <p:cNvPr id="171" name="Shape 171"/>
          <p:cNvPicPr preferRelativeResize="0"/>
          <p:nvPr/>
        </p:nvPicPr>
        <p:blipFill>
          <a:blip r:embed="rId3">
            <a:alphaModFix amt="57000"/>
          </a:blip>
          <a:stretch>
            <a:fillRect/>
          </a:stretch>
        </p:blipFill>
        <p:spPr>
          <a:xfrm>
            <a:off x="5881000" y="2640175"/>
            <a:ext cx="3074250" cy="2313400"/>
          </a:xfrm>
          <a:prstGeom prst="rect">
            <a:avLst/>
          </a:prstGeom>
          <a:noFill/>
          <a:ln>
            <a:noFill/>
          </a:ln>
        </p:spPr>
      </p:pic>
      <p:sp>
        <p:nvSpPr>
          <p:cNvPr id="172" name="Shape 172"/>
          <p:cNvSpPr txBox="1"/>
          <p:nvPr/>
        </p:nvSpPr>
        <p:spPr>
          <a:xfrm>
            <a:off x="3467175" y="1031475"/>
            <a:ext cx="2940600" cy="3956400"/>
          </a:xfrm>
          <a:prstGeom prst="rect">
            <a:avLst/>
          </a:prstGeom>
          <a:noFill/>
          <a:ln>
            <a:noFill/>
          </a:ln>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De producten van Verkade</a:t>
            </a:r>
            <a:br>
              <a:rPr b="1" lang="en-GB" sz="1600">
                <a:solidFill>
                  <a:srgbClr val="980000"/>
                </a:solidFill>
                <a:latin typeface="Alegreya"/>
                <a:ea typeface="Alegreya"/>
                <a:cs typeface="Alegreya"/>
                <a:sym typeface="Alegreya"/>
              </a:rPr>
            </a:br>
            <a:r>
              <a:rPr lang="en-GB" sz="1200">
                <a:solidFill>
                  <a:schemeClr val="dk2"/>
                </a:solidFill>
                <a:latin typeface="Alegreya"/>
                <a:ea typeface="Alegreya"/>
                <a:cs typeface="Alegreya"/>
                <a:sym typeface="Alegreya"/>
              </a:rPr>
              <a:t>Biscuitjes, wafeltjes, koekjes, chocoladeletters, beschuitjes, langwerpige biscuitjes, koek met chocolade en karamel, hartige biscuits en nog veel meer. In de fabrieken van Verkade worden bijna zestig verschillende producten gemaakt. Ook de Sultana Tussendoortjes worden gemaakt bij Verkade. </a:t>
            </a:r>
          </a:p>
          <a:p>
            <a:pPr lvl="0">
              <a:spcBef>
                <a:spcPts val="0"/>
              </a:spcBef>
              <a:buNone/>
            </a:pPr>
            <a:r>
              <a:t/>
            </a:r>
            <a:endParaRPr sz="1200">
              <a:solidFill>
                <a:schemeClr val="dk2"/>
              </a:solidFill>
              <a:latin typeface="Alegreya"/>
              <a:ea typeface="Alegreya"/>
              <a:cs typeface="Alegreya"/>
              <a:sym typeface="Alegreya"/>
            </a:endParaRPr>
          </a:p>
          <a:p>
            <a:pPr lvl="0">
              <a:spcBef>
                <a:spcPts val="0"/>
              </a:spcBef>
              <a:buNone/>
            </a:pPr>
            <a:r>
              <a:t/>
            </a:r>
            <a:endParaRPr b="1" i="1" sz="1200">
              <a:solidFill>
                <a:srgbClr val="980000"/>
              </a:solidFill>
              <a:latin typeface="Alegreya"/>
              <a:ea typeface="Alegreya"/>
              <a:cs typeface="Alegreya"/>
              <a:sym typeface="Alegreya"/>
            </a:endParaRPr>
          </a:p>
          <a:p>
            <a:pPr lvl="0">
              <a:spcBef>
                <a:spcPts val="0"/>
              </a:spcBef>
              <a:buNone/>
            </a:pPr>
            <a:r>
              <a:t/>
            </a:r>
            <a:endParaRPr sz="1200">
              <a:solidFill>
                <a:schemeClr val="dk2"/>
              </a:solidFill>
              <a:latin typeface="Alegreya"/>
              <a:ea typeface="Alegreya"/>
              <a:cs typeface="Alegreya"/>
              <a:sym typeface="Alegreya"/>
            </a:endParaRPr>
          </a:p>
        </p:txBody>
      </p:sp>
      <p:pic>
        <p:nvPicPr>
          <p:cNvPr id="173" name="Shape 173"/>
          <p:cNvPicPr preferRelativeResize="0"/>
          <p:nvPr/>
        </p:nvPicPr>
        <p:blipFill>
          <a:blip r:embed="rId4">
            <a:alphaModFix/>
          </a:blip>
          <a:stretch>
            <a:fillRect/>
          </a:stretch>
        </p:blipFill>
        <p:spPr>
          <a:xfrm>
            <a:off x="3960964" y="3236474"/>
            <a:ext cx="1834811" cy="1327101"/>
          </a:xfrm>
          <a:prstGeom prst="rect">
            <a:avLst/>
          </a:prstGeom>
          <a:noFill/>
          <a:ln>
            <a:noFill/>
          </a:ln>
        </p:spPr>
      </p:pic>
      <p:pic>
        <p:nvPicPr>
          <p:cNvPr id="174" name="Shape 174"/>
          <p:cNvPicPr preferRelativeResize="0"/>
          <p:nvPr/>
        </p:nvPicPr>
        <p:blipFill rotWithShape="1">
          <a:blip r:embed="rId5">
            <a:alphaModFix/>
          </a:blip>
          <a:srcRect b="0" l="0" r="29198" t="11024"/>
          <a:stretch/>
        </p:blipFill>
        <p:spPr>
          <a:xfrm>
            <a:off x="1955800" y="3776274"/>
            <a:ext cx="1877775" cy="1211599"/>
          </a:xfrm>
          <a:prstGeom prst="rect">
            <a:avLst/>
          </a:prstGeom>
          <a:noFill/>
          <a:ln>
            <a:noFill/>
          </a:ln>
        </p:spPr>
      </p:pic>
      <p:pic>
        <p:nvPicPr>
          <p:cNvPr id="175" name="Shape 175"/>
          <p:cNvPicPr preferRelativeResize="0"/>
          <p:nvPr/>
        </p:nvPicPr>
        <p:blipFill>
          <a:blip r:embed="rId6">
            <a:alphaModFix/>
          </a:blip>
          <a:stretch>
            <a:fillRect/>
          </a:stretch>
        </p:blipFill>
        <p:spPr>
          <a:xfrm>
            <a:off x="6273300" y="213999"/>
            <a:ext cx="2681950" cy="1786850"/>
          </a:xfrm>
          <a:prstGeom prst="rect">
            <a:avLst/>
          </a:prstGeom>
          <a:noFill/>
          <a:ln>
            <a:noFill/>
          </a:ln>
        </p:spPr>
      </p:pic>
      <p:sp>
        <p:nvSpPr>
          <p:cNvPr id="176" name="Shape 176"/>
          <p:cNvSpPr txBox="1"/>
          <p:nvPr/>
        </p:nvSpPr>
        <p:spPr>
          <a:xfrm>
            <a:off x="6451475" y="2000850"/>
            <a:ext cx="2631000" cy="390600"/>
          </a:xfrm>
          <a:prstGeom prst="rect">
            <a:avLst/>
          </a:prstGeom>
          <a:noFill/>
          <a:ln>
            <a:noFill/>
          </a:ln>
        </p:spPr>
        <p:txBody>
          <a:bodyPr anchorCtr="0" anchor="t" bIns="91425" lIns="91425" rIns="91425" tIns="91425">
            <a:noAutofit/>
          </a:bodyPr>
          <a:lstStyle/>
          <a:p>
            <a:pPr lvl="0">
              <a:spcBef>
                <a:spcPts val="0"/>
              </a:spcBef>
              <a:buNone/>
            </a:pPr>
            <a:r>
              <a:rPr b="1" i="1" lang="en-GB" sz="1000">
                <a:solidFill>
                  <a:srgbClr val="980000"/>
                </a:solidFill>
                <a:latin typeface="Alegreya"/>
                <a:ea typeface="Alegreya"/>
                <a:cs typeface="Alegreya"/>
                <a:sym typeface="Alegreya"/>
              </a:rPr>
              <a:t>Verkade bestaat dit jaar 130 jaar! Tijd voor taart met de Verkade koek en chocolade! </a:t>
            </a:r>
            <a:br>
              <a:rPr b="1" i="1" lang="en-GB" sz="1000">
                <a:solidFill>
                  <a:srgbClr val="980000"/>
                </a:solidFill>
                <a:latin typeface="Alegreya"/>
                <a:ea typeface="Alegreya"/>
                <a:cs typeface="Alegreya"/>
                <a:sym typeface="Alegreya"/>
              </a:rPr>
            </a:br>
            <a:br>
              <a:rPr b="1" i="1" lang="en-GB" sz="1000">
                <a:solidFill>
                  <a:srgbClr val="980000"/>
                </a:solidFill>
                <a:latin typeface="Alegreya"/>
                <a:ea typeface="Alegreya"/>
                <a:cs typeface="Alegreya"/>
                <a:sym typeface="Alegreya"/>
              </a:rPr>
            </a:br>
            <a:br>
              <a:rPr b="1" i="1" lang="en-GB" sz="1000">
                <a:solidFill>
                  <a:srgbClr val="980000"/>
                </a:solidFill>
                <a:latin typeface="Alegreya"/>
                <a:ea typeface="Alegreya"/>
                <a:cs typeface="Alegreya"/>
                <a:sym typeface="Alegreya"/>
              </a:rPr>
            </a:br>
            <a:br>
              <a:rPr b="1" i="1" lang="en-GB" sz="1000">
                <a:solidFill>
                  <a:srgbClr val="980000"/>
                </a:solidFill>
                <a:latin typeface="Alegreya"/>
                <a:ea typeface="Alegreya"/>
                <a:cs typeface="Alegreya"/>
                <a:sym typeface="Alegreya"/>
              </a:rPr>
            </a:br>
          </a:p>
        </p:txBody>
      </p:sp>
      <p:sp>
        <p:nvSpPr>
          <p:cNvPr id="177" name="Shape 17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pic>
        <p:nvPicPr>
          <p:cNvPr id="182" name="Shape 182"/>
          <p:cNvPicPr preferRelativeResize="0"/>
          <p:nvPr/>
        </p:nvPicPr>
        <p:blipFill rotWithShape="1">
          <a:blip r:embed="rId3">
            <a:alphaModFix/>
          </a:blip>
          <a:srcRect b="0" l="0" r="9796" t="17702"/>
          <a:stretch/>
        </p:blipFill>
        <p:spPr>
          <a:xfrm rot="-328579">
            <a:off x="6556365" y="3450008"/>
            <a:ext cx="2208468" cy="1591731"/>
          </a:xfrm>
          <a:prstGeom prst="rect">
            <a:avLst/>
          </a:prstGeom>
          <a:noFill/>
          <a:ln>
            <a:noFill/>
          </a:ln>
        </p:spPr>
      </p:pic>
      <p:sp>
        <p:nvSpPr>
          <p:cNvPr id="183" name="Shape 183"/>
          <p:cNvSpPr txBox="1"/>
          <p:nvPr>
            <p:ph idx="1" type="body"/>
          </p:nvPr>
        </p:nvSpPr>
        <p:spPr>
          <a:xfrm>
            <a:off x="267025" y="131175"/>
            <a:ext cx="5709600" cy="46665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Sultana</a:t>
            </a:r>
            <a:br>
              <a:rPr lang="en-GB"/>
            </a:br>
            <a:r>
              <a:rPr lang="en-GB" sz="1200">
                <a:latin typeface="Alegreya"/>
                <a:ea typeface="Alegreya"/>
                <a:cs typeface="Alegreya"/>
                <a:sym typeface="Alegreya"/>
              </a:rPr>
              <a:t>De eerste Sultana FruitBiscuit werd al omstreeks 1935 gemaakt. Deze granenbiscuits met rozijnen waren toen der tijd nog  6 centimeter lang en bekend als Sultana FruitBiscuit Naturel. </a:t>
            </a:r>
            <a:br>
              <a:rPr lang="en-GB" sz="1200">
                <a:latin typeface="Alegreya"/>
                <a:ea typeface="Alegreya"/>
                <a:cs typeface="Alegreya"/>
                <a:sym typeface="Alegreya"/>
              </a:rPr>
            </a:br>
            <a:br>
              <a:rPr lang="en-GB" sz="1200">
                <a:latin typeface="Alegreya"/>
                <a:ea typeface="Alegreya"/>
                <a:cs typeface="Alegreya"/>
                <a:sym typeface="Alegreya"/>
              </a:rPr>
            </a:br>
            <a:r>
              <a:rPr lang="en-GB" sz="1200">
                <a:latin typeface="Alegreya"/>
                <a:ea typeface="Alegreya"/>
                <a:cs typeface="Alegreya"/>
                <a:sym typeface="Alegreya"/>
              </a:rPr>
              <a:t>Het biscuitje moest lang houdbaar zijn, omdat het verscheept werd richting de Tropen, waaronder Indonesië. De rozijnen in de biscuits moesten ervoor zorgen dat het biscuitje langer houdbaar en toch lekker bleef tijdens de lange overzeese tochten. </a:t>
            </a:r>
          </a:p>
          <a:p>
            <a:pPr lvl="0">
              <a:spcBef>
                <a:spcPts val="0"/>
              </a:spcBef>
              <a:buNone/>
            </a:pPr>
            <a:r>
              <a:rPr i="1" lang="en-GB" sz="1200">
                <a:latin typeface="Alegreya"/>
                <a:ea typeface="Alegreya"/>
                <a:cs typeface="Alegreya"/>
                <a:sym typeface="Alegreya"/>
              </a:rPr>
              <a:t>Wist je dat Sultana een rozijn is? Daarom hebben ze de biscuits Sultana genoemd! </a:t>
            </a:r>
          </a:p>
          <a:p>
            <a:pPr lvl="0">
              <a:spcBef>
                <a:spcPts val="0"/>
              </a:spcBef>
              <a:buNone/>
            </a:pPr>
            <a:r>
              <a:rPr b="1" lang="en-GB" sz="1200">
                <a:solidFill>
                  <a:srgbClr val="980000"/>
                </a:solidFill>
                <a:latin typeface="Alegreya"/>
                <a:ea typeface="Alegreya"/>
                <a:cs typeface="Alegreya"/>
                <a:sym typeface="Alegreya"/>
              </a:rPr>
              <a:t>‘’Een pondje Allerhande’’ </a:t>
            </a:r>
            <a:br>
              <a:rPr lang="en-GB" sz="1200">
                <a:latin typeface="Alegreya"/>
                <a:ea typeface="Alegreya"/>
                <a:cs typeface="Alegreya"/>
                <a:sym typeface="Alegreya"/>
              </a:rPr>
            </a:br>
            <a:r>
              <a:rPr lang="en-GB" sz="1200">
                <a:latin typeface="Alegreya"/>
                <a:ea typeface="Alegreya"/>
                <a:cs typeface="Alegreya"/>
                <a:sym typeface="Alegreya"/>
              </a:rPr>
              <a:t>Rond 1945 maakte de Sultana een groeispurt. De biscuits werden vergroot naar 9 centimeter. De rozijnenbiscuits werden in blikken verkocht, net als de Verkade biscuit. Bij de bakker was het gebruikelijk om een assortiment biscuits te bestellen: ‘’een Pondje Allerhande’’.</a:t>
            </a:r>
          </a:p>
          <a:p>
            <a:pPr lvl="0">
              <a:spcBef>
                <a:spcPts val="0"/>
              </a:spcBef>
              <a:buNone/>
            </a:pPr>
            <a:r>
              <a:rPr b="1" lang="en-GB" sz="1200">
                <a:solidFill>
                  <a:srgbClr val="980000"/>
                </a:solidFill>
                <a:latin typeface="Alegreya"/>
                <a:ea typeface="Alegreya"/>
                <a:cs typeface="Alegreya"/>
                <a:sym typeface="Alegreya"/>
              </a:rPr>
              <a:t>FruitBiscuit zoals we ‘m kennen!</a:t>
            </a:r>
            <a:br>
              <a:rPr b="1" lang="en-GB" sz="1200">
                <a:solidFill>
                  <a:srgbClr val="980000"/>
                </a:solidFill>
                <a:latin typeface="Alegreya"/>
                <a:ea typeface="Alegreya"/>
                <a:cs typeface="Alegreya"/>
                <a:sym typeface="Alegreya"/>
              </a:rPr>
            </a:br>
            <a:r>
              <a:rPr lang="en-GB" sz="1200">
                <a:latin typeface="Alegreya"/>
                <a:ea typeface="Alegreya"/>
                <a:cs typeface="Alegreya"/>
                <a:sym typeface="Alegreya"/>
              </a:rPr>
              <a:t>In 1952 komt de Sultana in portieverpakkingen op de markt. De Sultana wordt nu per drie biscuits verpakt. Naast de Sultana FruitBiscuit zijn er nog vele andere varianten op de markt gekomen. Waaronder Sultana FruitBiscuits in verschillende fruitsmaken, Sultana YoFruit, Sultana Hartig, Sultana Knapperrs, Sultana GoodMorning en de Sultana Spelt &amp; Quinoa.</a:t>
            </a:r>
          </a:p>
        </p:txBody>
      </p:sp>
      <p:pic>
        <p:nvPicPr>
          <p:cNvPr id="184" name="Shape 184"/>
          <p:cNvPicPr preferRelativeResize="0"/>
          <p:nvPr/>
        </p:nvPicPr>
        <p:blipFill>
          <a:blip r:embed="rId4">
            <a:alphaModFix/>
          </a:blip>
          <a:stretch>
            <a:fillRect/>
          </a:stretch>
        </p:blipFill>
        <p:spPr>
          <a:xfrm rot="-859264">
            <a:off x="6437384" y="1436308"/>
            <a:ext cx="2446429" cy="1250806"/>
          </a:xfrm>
          <a:prstGeom prst="rect">
            <a:avLst/>
          </a:prstGeom>
          <a:noFill/>
          <a:ln>
            <a:noFill/>
          </a:ln>
        </p:spPr>
      </p:pic>
      <p:pic>
        <p:nvPicPr>
          <p:cNvPr id="185" name="Shape 185"/>
          <p:cNvPicPr preferRelativeResize="0"/>
          <p:nvPr/>
        </p:nvPicPr>
        <p:blipFill>
          <a:blip r:embed="rId5">
            <a:alphaModFix/>
          </a:blip>
          <a:stretch>
            <a:fillRect/>
          </a:stretch>
        </p:blipFill>
        <p:spPr>
          <a:xfrm rot="448376">
            <a:off x="6680373" y="133413"/>
            <a:ext cx="2289826" cy="1443600"/>
          </a:xfrm>
          <a:prstGeom prst="rect">
            <a:avLst/>
          </a:prstGeom>
          <a:noFill/>
          <a:ln>
            <a:noFill/>
          </a:ln>
        </p:spPr>
      </p:pic>
      <p:pic>
        <p:nvPicPr>
          <p:cNvPr id="186" name="Shape 186"/>
          <p:cNvPicPr preferRelativeResize="0"/>
          <p:nvPr/>
        </p:nvPicPr>
        <p:blipFill>
          <a:blip r:embed="rId6">
            <a:alphaModFix amt="33000"/>
          </a:blip>
          <a:stretch>
            <a:fillRect/>
          </a:stretch>
        </p:blipFill>
        <p:spPr>
          <a:xfrm>
            <a:off x="182537" y="240837"/>
            <a:ext cx="2047875" cy="1228725"/>
          </a:xfrm>
          <a:prstGeom prst="rect">
            <a:avLst/>
          </a:prstGeom>
          <a:noFill/>
          <a:ln>
            <a:noFill/>
          </a:ln>
        </p:spPr>
      </p:pic>
      <p:pic>
        <p:nvPicPr>
          <p:cNvPr id="187" name="Shape 187"/>
          <p:cNvPicPr preferRelativeResize="0"/>
          <p:nvPr/>
        </p:nvPicPr>
        <p:blipFill rotWithShape="1">
          <a:blip r:embed="rId7">
            <a:alphaModFix/>
          </a:blip>
          <a:srcRect b="34383" l="5369" r="2046" t="29937"/>
          <a:stretch/>
        </p:blipFill>
        <p:spPr>
          <a:xfrm rot="279677">
            <a:off x="6550007" y="2453086"/>
            <a:ext cx="2221184" cy="856003"/>
          </a:xfrm>
          <a:prstGeom prst="rect">
            <a:avLst/>
          </a:prstGeom>
          <a:noFill/>
          <a:ln>
            <a:noFill/>
          </a:ln>
        </p:spPr>
      </p:pic>
      <p:sp>
        <p:nvSpPr>
          <p:cNvPr id="188" name="Shape 18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pic>
        <p:nvPicPr>
          <p:cNvPr id="193" name="Shape 193"/>
          <p:cNvPicPr preferRelativeResize="0"/>
          <p:nvPr/>
        </p:nvPicPr>
        <p:blipFill>
          <a:blip r:embed="rId3">
            <a:alphaModFix/>
          </a:blip>
          <a:stretch>
            <a:fillRect/>
          </a:stretch>
        </p:blipFill>
        <p:spPr>
          <a:xfrm rot="-460352">
            <a:off x="223238" y="283549"/>
            <a:ext cx="1951518" cy="1993899"/>
          </a:xfrm>
          <a:prstGeom prst="rect">
            <a:avLst/>
          </a:prstGeom>
          <a:noFill/>
          <a:ln>
            <a:noFill/>
          </a:ln>
        </p:spPr>
      </p:pic>
      <p:pic>
        <p:nvPicPr>
          <p:cNvPr id="194" name="Shape 194"/>
          <p:cNvPicPr preferRelativeResize="0"/>
          <p:nvPr/>
        </p:nvPicPr>
        <p:blipFill>
          <a:blip r:embed="rId4">
            <a:alphaModFix/>
          </a:blip>
          <a:stretch>
            <a:fillRect/>
          </a:stretch>
        </p:blipFill>
        <p:spPr>
          <a:xfrm rot="384222">
            <a:off x="174505" y="2391068"/>
            <a:ext cx="2048990" cy="1577739"/>
          </a:xfrm>
          <a:prstGeom prst="rect">
            <a:avLst/>
          </a:prstGeom>
          <a:noFill/>
          <a:ln>
            <a:noFill/>
          </a:ln>
        </p:spPr>
      </p:pic>
      <p:pic>
        <p:nvPicPr>
          <p:cNvPr id="195" name="Shape 195"/>
          <p:cNvPicPr preferRelativeResize="0"/>
          <p:nvPr/>
        </p:nvPicPr>
        <p:blipFill rotWithShape="1">
          <a:blip r:embed="rId5">
            <a:alphaModFix/>
          </a:blip>
          <a:srcRect b="11856" l="7438" r="19992" t="18646"/>
          <a:stretch/>
        </p:blipFill>
        <p:spPr>
          <a:xfrm rot="220158">
            <a:off x="6227987" y="2954199"/>
            <a:ext cx="2733724" cy="1950498"/>
          </a:xfrm>
          <a:prstGeom prst="rect">
            <a:avLst/>
          </a:prstGeom>
          <a:noFill/>
          <a:ln>
            <a:noFill/>
          </a:ln>
        </p:spPr>
      </p:pic>
      <p:sp>
        <p:nvSpPr>
          <p:cNvPr id="196" name="Shape 196"/>
          <p:cNvSpPr txBox="1"/>
          <p:nvPr>
            <p:ph idx="1" type="body"/>
          </p:nvPr>
        </p:nvSpPr>
        <p:spPr>
          <a:xfrm>
            <a:off x="6141650" y="74475"/>
            <a:ext cx="2906400" cy="4858800"/>
          </a:xfrm>
          <a:prstGeom prst="rect">
            <a:avLst/>
          </a:prstGeom>
        </p:spPr>
        <p:txBody>
          <a:bodyPr anchorCtr="0" anchor="t" bIns="91425" lIns="91425" rIns="91425" tIns="91425">
            <a:noAutofit/>
          </a:bodyPr>
          <a:lstStyle/>
          <a:p>
            <a:pPr lvl="0" rtl="0">
              <a:spcBef>
                <a:spcPts val="0"/>
              </a:spcBef>
              <a:spcAft>
                <a:spcPts val="500"/>
              </a:spcAft>
              <a:buNone/>
            </a:pPr>
            <a:r>
              <a:rPr b="1" lang="en-GB" sz="1600">
                <a:solidFill>
                  <a:srgbClr val="980000"/>
                </a:solidFill>
                <a:latin typeface="Alegreya"/>
                <a:ea typeface="Alegreya"/>
                <a:cs typeface="Alegreya"/>
                <a:sym typeface="Alegreya"/>
              </a:rPr>
              <a:t>Uitgevonden door Verkade</a:t>
            </a:r>
            <a:br>
              <a:rPr b="1" lang="en-GB" sz="1600">
                <a:solidFill>
                  <a:srgbClr val="980000"/>
                </a:solidFill>
                <a:latin typeface="Alegreya"/>
                <a:ea typeface="Alegreya"/>
                <a:cs typeface="Alegreya"/>
                <a:sym typeface="Alegreya"/>
              </a:rPr>
            </a:br>
            <a:r>
              <a:rPr lang="en-GB" sz="1200">
                <a:solidFill>
                  <a:srgbClr val="434343"/>
                </a:solidFill>
                <a:latin typeface="Alegreya"/>
                <a:ea typeface="Alegreya"/>
                <a:cs typeface="Alegreya"/>
                <a:sym typeface="Alegreya"/>
              </a:rPr>
              <a:t>In 130 jaar heeft Verkade veel uitvindingen gedaan waar we nog steeds plezier van hebben, zoals de waxinelichtjes en de beschuit- en biscuitblikken.</a:t>
            </a:r>
            <a:br>
              <a:rPr lang="en-GB" sz="1200">
                <a:solidFill>
                  <a:srgbClr val="434343"/>
                </a:solidFill>
                <a:latin typeface="Alegreya"/>
                <a:ea typeface="Alegreya"/>
                <a:cs typeface="Alegreya"/>
                <a:sym typeface="Alegreya"/>
              </a:rPr>
            </a:br>
            <a:r>
              <a:rPr lang="en-GB" sz="1200">
                <a:solidFill>
                  <a:srgbClr val="434343"/>
                </a:solidFill>
                <a:latin typeface="Alegreya"/>
                <a:ea typeface="Alegreya"/>
                <a:cs typeface="Alegreya"/>
                <a:sym typeface="Alegreya"/>
              </a:rPr>
              <a:t>Ook bedenken ze in het Verkade lab steeds weer nieuwe koekjes. Het ontwikkelen van de koekjes gebeurt altijd in het grootste geheim. Stel je voor dat het recept gestolen wordt… Dan is al het werk voor niets gedaan. </a:t>
            </a:r>
            <a:br>
              <a:rPr lang="en-GB" sz="1200">
                <a:latin typeface="Alegreya"/>
                <a:ea typeface="Alegreya"/>
                <a:cs typeface="Alegreya"/>
                <a:sym typeface="Alegreya"/>
              </a:rPr>
            </a:br>
          </a:p>
          <a:p>
            <a:pPr lvl="0" rtl="0">
              <a:spcBef>
                <a:spcPts val="0"/>
              </a:spcBef>
              <a:buNone/>
            </a:pPr>
            <a:r>
              <a:t/>
            </a:r>
            <a:endParaRPr/>
          </a:p>
        </p:txBody>
      </p:sp>
      <p:sp>
        <p:nvSpPr>
          <p:cNvPr id="197" name="Shape 197"/>
          <p:cNvSpPr txBox="1"/>
          <p:nvPr>
            <p:ph idx="1" type="body"/>
          </p:nvPr>
        </p:nvSpPr>
        <p:spPr>
          <a:xfrm>
            <a:off x="2260287" y="101325"/>
            <a:ext cx="3720900" cy="4858800"/>
          </a:xfrm>
          <a:prstGeom prst="rect">
            <a:avLst/>
          </a:prstGeom>
        </p:spPr>
        <p:txBody>
          <a:bodyPr anchorCtr="0" anchor="t" bIns="91425" lIns="91425" rIns="91425" tIns="91425">
            <a:noAutofit/>
          </a:bodyPr>
          <a:lstStyle/>
          <a:p>
            <a:pPr lvl="0">
              <a:spcBef>
                <a:spcPts val="0"/>
              </a:spcBef>
              <a:spcAft>
                <a:spcPts val="500"/>
              </a:spcAft>
              <a:buNone/>
            </a:pPr>
            <a:r>
              <a:rPr b="1" lang="en-GB" sz="1600">
                <a:solidFill>
                  <a:srgbClr val="980000"/>
                </a:solidFill>
                <a:latin typeface="Alegreya"/>
                <a:ea typeface="Alegreya"/>
                <a:cs typeface="Alegreya"/>
                <a:sym typeface="Alegreya"/>
              </a:rPr>
              <a:t>Werken bij Verkade</a:t>
            </a:r>
            <a:br>
              <a:rPr lang="en-GB" sz="1200">
                <a:latin typeface="Alegreya"/>
                <a:ea typeface="Alegreya"/>
                <a:cs typeface="Alegreya"/>
                <a:sym typeface="Alegreya"/>
              </a:rPr>
            </a:br>
            <a:r>
              <a:rPr lang="en-GB" sz="1200">
                <a:latin typeface="Alegreya"/>
                <a:ea typeface="Alegreya"/>
                <a:cs typeface="Alegreya"/>
                <a:sym typeface="Alegreya"/>
              </a:rPr>
              <a:t>Tegenwoordig werken er ongeveer 400  mensen bij Verkade, zowel in de fabriek als op het kantoor. Vroeger werkten er veel meer mensen bij Verkade, rond 1960 zelfs wel 3.000 mannen en meisjes. Doordat machines steeds beter werden, waren er steeds minder mensen nodig om hetzelfde werk te doen. Maar werkte je bij Verkade, dan had je het goed. Dat was zelfs al zo in negentiende eeuw, toen de Verkadefabriek werd opgericht. Terwijl heel veel mensen (ook kinderen) in deze tijd in vieze, vuile fabrieken keihard moesten werken voor een hongerloontje, vond Ericus Verkade dat hij goed voor zijn werknemers moest zorgen. Een paar voorbeelden: rond 1920 werd naast de fabriek een speelveld met een zweefmolen aangelegd. Hier konden de meisjes van Verkade (die toen meestal 15-16 jaar waren) in de pauze spelen. In Egmond aan Zee, midden in de duinen, had Verkade een eigen vakantiepark. Medewerkers van Verkade konden hier met het hele gezin gratis op vakantie. En door de tijd heen, ook nu nog, mogen de werknemers van Verkade opleidingen volgen.</a:t>
            </a:r>
          </a:p>
          <a:p>
            <a:pPr lvl="0">
              <a:spcBef>
                <a:spcPts val="0"/>
              </a:spcBef>
              <a:buNone/>
            </a:pPr>
            <a:r>
              <a:t/>
            </a:r>
            <a:endParaRPr/>
          </a:p>
        </p:txBody>
      </p:sp>
      <p:sp>
        <p:nvSpPr>
          <p:cNvPr id="198" name="Shape 198"/>
          <p:cNvSpPr txBox="1"/>
          <p:nvPr/>
        </p:nvSpPr>
        <p:spPr>
          <a:xfrm>
            <a:off x="92925" y="4006575"/>
            <a:ext cx="2051700" cy="926700"/>
          </a:xfrm>
          <a:prstGeom prst="rect">
            <a:avLst/>
          </a:prstGeom>
          <a:noFill/>
          <a:ln>
            <a:noFill/>
          </a:ln>
        </p:spPr>
        <p:txBody>
          <a:bodyPr anchorCtr="0" anchor="t" bIns="91425" lIns="91425" rIns="91425" tIns="91425">
            <a:noAutofit/>
          </a:bodyPr>
          <a:lstStyle/>
          <a:p>
            <a:pPr lvl="0">
              <a:spcBef>
                <a:spcPts val="0"/>
              </a:spcBef>
              <a:buNone/>
            </a:pPr>
            <a:r>
              <a:rPr i="1" lang="en-GB" sz="1200">
                <a:solidFill>
                  <a:schemeClr val="dk2"/>
                </a:solidFill>
                <a:latin typeface="Alegreya"/>
                <a:ea typeface="Alegreya"/>
                <a:cs typeface="Alegreya"/>
                <a:sym typeface="Alegreya"/>
              </a:rPr>
              <a:t>De afbeelding bovenin laat zien hoe de meisjes speelden op de zweefmolen.</a:t>
            </a:r>
            <a:br>
              <a:rPr i="1" lang="en-GB" sz="1200">
                <a:solidFill>
                  <a:schemeClr val="dk2"/>
                </a:solidFill>
                <a:latin typeface="Alegreya"/>
                <a:ea typeface="Alegreya"/>
                <a:cs typeface="Alegreya"/>
                <a:sym typeface="Alegreya"/>
              </a:rPr>
            </a:br>
            <a:r>
              <a:rPr i="1" lang="en-GB" sz="1200">
                <a:solidFill>
                  <a:schemeClr val="dk2"/>
                </a:solidFill>
                <a:latin typeface="Alegreya"/>
                <a:ea typeface="Alegreya"/>
                <a:cs typeface="Alegreya"/>
                <a:sym typeface="Alegreya"/>
              </a:rPr>
              <a:t>Onderin zie je de telefooncentrale van Verkade in 1936. </a:t>
            </a:r>
            <a:br>
              <a:rPr lang="en-GB" sz="1200">
                <a:solidFill>
                  <a:schemeClr val="dk2"/>
                </a:solidFill>
                <a:latin typeface="Alegreya"/>
                <a:ea typeface="Alegreya"/>
                <a:cs typeface="Alegreya"/>
                <a:sym typeface="Alegreya"/>
              </a:rPr>
            </a:br>
          </a:p>
        </p:txBody>
      </p:sp>
      <p:sp>
        <p:nvSpPr>
          <p:cNvPr id="199" name="Shape 19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title"/>
          </p:nvPr>
        </p:nvSpPr>
        <p:spPr>
          <a:xfrm>
            <a:off x="311700" y="292850"/>
            <a:ext cx="8520600" cy="801000"/>
          </a:xfrm>
          <a:prstGeom prst="rect">
            <a:avLst/>
          </a:prstGeom>
        </p:spPr>
        <p:txBody>
          <a:bodyPr anchorCtr="0" anchor="t" bIns="91425" lIns="91425" rIns="91425" tIns="91425">
            <a:noAutofit/>
          </a:bodyPr>
          <a:lstStyle/>
          <a:p>
            <a:pPr lvl="0" rtl="0">
              <a:spcBef>
                <a:spcPts val="0"/>
              </a:spcBef>
              <a:buNone/>
            </a:pPr>
            <a:r>
              <a:rPr lang="en-GB">
                <a:solidFill>
                  <a:srgbClr val="980000"/>
                </a:solidFill>
              </a:rPr>
              <a:t>De meisjes van Verkade</a:t>
            </a:r>
          </a:p>
        </p:txBody>
      </p:sp>
      <p:sp>
        <p:nvSpPr>
          <p:cNvPr id="205" name="Shape 205"/>
          <p:cNvSpPr txBox="1"/>
          <p:nvPr>
            <p:ph idx="1" type="body"/>
          </p:nvPr>
        </p:nvSpPr>
        <p:spPr>
          <a:xfrm>
            <a:off x="311700" y="1037150"/>
            <a:ext cx="8389200" cy="38226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De meisjes van nu</a:t>
            </a:r>
            <a:br>
              <a:rPr lang="en-GB" sz="1200">
                <a:latin typeface="Alegreya"/>
                <a:ea typeface="Alegreya"/>
                <a:cs typeface="Alegreya"/>
                <a:sym typeface="Alegreya"/>
              </a:rPr>
            </a:br>
            <a:r>
              <a:rPr lang="en-GB" sz="1200">
                <a:latin typeface="Alegreya"/>
                <a:ea typeface="Alegreya"/>
                <a:cs typeface="Alegreya"/>
                <a:sym typeface="Alegreya"/>
              </a:rPr>
              <a:t>De meisjes van Verkade zijn een begrip in de geschiedenis van Verkade. Honderden jonge Amsterdamse meisjes kwamen elke ochtend met de trein of bus naar Zaandam om te werken in de Verkade fabriek. Rond 2006 vervullen de meisjes van Verkade een ander soort rol. De meisjes staan tegenwoordig bekend als meisjes zoals elk ander meisje en genieten van het dagelijks leven, de liefde en natuurlijk de Verkade koekjes. De meisjes reizen rond door heel Nederland om de Verkade koekjes uit te delen. De meisjes staan bekend om de vrolijke, gele jurkjes. </a:t>
            </a:r>
          </a:p>
          <a:p>
            <a:pPr lvl="0">
              <a:spcBef>
                <a:spcPts val="0"/>
              </a:spcBef>
              <a:buNone/>
            </a:pPr>
            <a:r>
              <a:rPr b="1" lang="en-GB" sz="1600">
                <a:solidFill>
                  <a:srgbClr val="980000"/>
                </a:solidFill>
                <a:latin typeface="Alegreya"/>
                <a:ea typeface="Alegreya"/>
                <a:cs typeface="Alegreya"/>
                <a:sym typeface="Alegreya"/>
              </a:rPr>
              <a:t>De meisjes van vroeger</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De meisjes kwamen elke ochtend om zeven uur aan in Zaandam. De meisjes waren 15-16 jaar. In de fabriek werden de uniformen aangetrokken, een haarnetje omgeknoopt om vervolgens aan het werk te gaan. De bakkerij was verboden terrein voor de meisjes, het terrein was uitsluitend voor de mannen. De meisjes werkten op de verpak- en sorteerafdeling. Ze vulden de koekblikken met biscuitjes, doopten biscuitjes in het glazuur, versierden bonbons en pakten chocoladeletters in. Erg lang werkten de meeste meisjes nooit bij Verkade, vaak tot de dag dat ze gingen trouwen. Om ervoor te zorgen dat de fabrieksarbeiders niet onvoorbereid het huwelijk ingingen organiseerde Verkade kook- en naailessen. Na 1950 moedigde Verkade de meisjes aan om ook na hun huwelijk te blijven werken. De jonge moeders brachten hun kinderen naar de speciale Verkadecrèche. Voor die tijd was dat heel bijzonder. Aan het einde van de dag, om vier uur, luidde de fabrieksbel: Tijd om naar huis te gaan! Met z’n allen liepen de meisjes vanuit de fabriek weer naar Zaandam Centraal waar de trein naar Amsterdam alweer te wachten stond. </a:t>
            </a:r>
          </a:p>
          <a:p>
            <a:pPr lvl="0">
              <a:spcBef>
                <a:spcPts val="0"/>
              </a:spcBef>
              <a:buNone/>
            </a:pPr>
            <a:r>
              <a:t/>
            </a:r>
            <a:endParaRPr sz="1200">
              <a:latin typeface="Alegreya"/>
              <a:ea typeface="Alegreya"/>
              <a:cs typeface="Alegreya"/>
              <a:sym typeface="Alegreya"/>
            </a:endParaRPr>
          </a:p>
        </p:txBody>
      </p:sp>
      <p:sp>
        <p:nvSpPr>
          <p:cNvPr id="206" name="Shape 20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idx="1" type="body"/>
          </p:nvPr>
        </p:nvSpPr>
        <p:spPr>
          <a:xfrm>
            <a:off x="763475" y="265525"/>
            <a:ext cx="2363400" cy="7419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De meisjes van nu</a:t>
            </a:r>
          </a:p>
        </p:txBody>
      </p:sp>
      <p:pic>
        <p:nvPicPr>
          <p:cNvPr id="212" name="Shape 212"/>
          <p:cNvPicPr preferRelativeResize="0"/>
          <p:nvPr/>
        </p:nvPicPr>
        <p:blipFill rotWithShape="1">
          <a:blip r:embed="rId3">
            <a:alphaModFix/>
          </a:blip>
          <a:srcRect b="0" l="20077" r="12817" t="2477"/>
          <a:stretch/>
        </p:blipFill>
        <p:spPr>
          <a:xfrm rot="-183175">
            <a:off x="3439961" y="612326"/>
            <a:ext cx="3167851" cy="3061472"/>
          </a:xfrm>
          <a:prstGeom prst="rect">
            <a:avLst/>
          </a:prstGeom>
          <a:noFill/>
          <a:ln>
            <a:noFill/>
          </a:ln>
        </p:spPr>
      </p:pic>
      <p:sp>
        <p:nvSpPr>
          <p:cNvPr id="213" name="Shape 213"/>
          <p:cNvSpPr txBox="1"/>
          <p:nvPr/>
        </p:nvSpPr>
        <p:spPr>
          <a:xfrm>
            <a:off x="3479800" y="212475"/>
            <a:ext cx="3207300" cy="506400"/>
          </a:xfrm>
          <a:prstGeom prst="rect">
            <a:avLst/>
          </a:prstGeom>
          <a:noFill/>
          <a:ln>
            <a:noFill/>
          </a:ln>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De meisjes van vroeger</a:t>
            </a:r>
          </a:p>
        </p:txBody>
      </p:sp>
      <p:pic>
        <p:nvPicPr>
          <p:cNvPr id="214" name="Shape 214"/>
          <p:cNvPicPr preferRelativeResize="0"/>
          <p:nvPr/>
        </p:nvPicPr>
        <p:blipFill>
          <a:blip r:embed="rId4">
            <a:alphaModFix/>
          </a:blip>
          <a:stretch>
            <a:fillRect/>
          </a:stretch>
        </p:blipFill>
        <p:spPr>
          <a:xfrm rot="139278">
            <a:off x="6744797" y="651450"/>
            <a:ext cx="2349425" cy="2896076"/>
          </a:xfrm>
          <a:prstGeom prst="rect">
            <a:avLst/>
          </a:prstGeom>
          <a:noFill/>
          <a:ln>
            <a:noFill/>
          </a:ln>
        </p:spPr>
      </p:pic>
      <p:pic>
        <p:nvPicPr>
          <p:cNvPr id="215" name="Shape 215"/>
          <p:cNvPicPr preferRelativeResize="0"/>
          <p:nvPr/>
        </p:nvPicPr>
        <p:blipFill>
          <a:blip r:embed="rId5">
            <a:alphaModFix/>
          </a:blip>
          <a:stretch>
            <a:fillRect/>
          </a:stretch>
        </p:blipFill>
        <p:spPr>
          <a:xfrm rot="-167002">
            <a:off x="257125" y="663499"/>
            <a:ext cx="2464800" cy="2380406"/>
          </a:xfrm>
          <a:prstGeom prst="rect">
            <a:avLst/>
          </a:prstGeom>
          <a:noFill/>
          <a:ln>
            <a:noFill/>
          </a:ln>
        </p:spPr>
      </p:pic>
      <p:pic>
        <p:nvPicPr>
          <p:cNvPr id="216" name="Shape 216"/>
          <p:cNvPicPr preferRelativeResize="0"/>
          <p:nvPr/>
        </p:nvPicPr>
        <p:blipFill rotWithShape="1">
          <a:blip r:embed="rId6">
            <a:alphaModFix/>
          </a:blip>
          <a:srcRect b="0" l="0" r="0" t="19178"/>
          <a:stretch/>
        </p:blipFill>
        <p:spPr>
          <a:xfrm rot="-215819">
            <a:off x="226334" y="2925593"/>
            <a:ext cx="1538857" cy="2059387"/>
          </a:xfrm>
          <a:prstGeom prst="rect">
            <a:avLst/>
          </a:prstGeom>
          <a:noFill/>
          <a:ln>
            <a:noFill/>
          </a:ln>
        </p:spPr>
      </p:pic>
      <p:pic>
        <p:nvPicPr>
          <p:cNvPr id="217" name="Shape 217"/>
          <p:cNvPicPr preferRelativeResize="0"/>
          <p:nvPr/>
        </p:nvPicPr>
        <p:blipFill rotWithShape="1">
          <a:blip r:embed="rId7">
            <a:alphaModFix/>
          </a:blip>
          <a:srcRect b="0" l="8004" r="10236" t="29627"/>
          <a:stretch/>
        </p:blipFill>
        <p:spPr>
          <a:xfrm rot="384567">
            <a:off x="1910258" y="3319785"/>
            <a:ext cx="2214633" cy="1592805"/>
          </a:xfrm>
          <a:prstGeom prst="rect">
            <a:avLst/>
          </a:prstGeom>
          <a:noFill/>
          <a:ln>
            <a:noFill/>
          </a:ln>
        </p:spPr>
      </p:pic>
      <p:sp>
        <p:nvSpPr>
          <p:cNvPr id="218" name="Shape 21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type="title"/>
          </p:nvPr>
        </p:nvSpPr>
        <p:spPr>
          <a:xfrm>
            <a:off x="331575" y="297800"/>
            <a:ext cx="8520600" cy="801000"/>
          </a:xfrm>
          <a:prstGeom prst="rect">
            <a:avLst/>
          </a:prstGeom>
        </p:spPr>
        <p:txBody>
          <a:bodyPr anchorCtr="0" anchor="t" bIns="91425" lIns="91425" rIns="91425" tIns="91425">
            <a:noAutofit/>
          </a:bodyPr>
          <a:lstStyle/>
          <a:p>
            <a:pPr lvl="0">
              <a:spcBef>
                <a:spcPts val="0"/>
              </a:spcBef>
              <a:buNone/>
            </a:pPr>
            <a:r>
              <a:rPr lang="en-GB">
                <a:solidFill>
                  <a:srgbClr val="980000"/>
                </a:solidFill>
              </a:rPr>
              <a:t>Beter voor de wereld</a:t>
            </a:r>
          </a:p>
        </p:txBody>
      </p:sp>
      <p:sp>
        <p:nvSpPr>
          <p:cNvPr id="224" name="Shape 224"/>
          <p:cNvSpPr txBox="1"/>
          <p:nvPr>
            <p:ph idx="1" type="body"/>
          </p:nvPr>
        </p:nvSpPr>
        <p:spPr>
          <a:xfrm>
            <a:off x="311700" y="1228675"/>
            <a:ext cx="5630400" cy="33402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Verantwoorde Chocolade</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Verkade vindt het belangrijk om de wereld een beetje te helpen. De cacaoboeren moeten goed worden betaald en er moet gedacht worden aan de natuur, scholing en de arbeidsomstandigheden. Daarom werkt Verkade samen met UTZ. UTZ staat voor duurzame landbouw, wat Verkade erg belangrijk vindt bij het maken van de Verkade Chocolade!</a:t>
            </a:r>
          </a:p>
          <a:p>
            <a:pPr lvl="0">
              <a:spcBef>
                <a:spcPts val="0"/>
              </a:spcBef>
              <a:buNone/>
            </a:pPr>
            <a:r>
              <a:rPr b="1" lang="en-GB" sz="1600">
                <a:solidFill>
                  <a:srgbClr val="980000"/>
                </a:solidFill>
                <a:latin typeface="Alegreya"/>
                <a:ea typeface="Alegreya"/>
                <a:cs typeface="Alegreya"/>
                <a:sym typeface="Alegreya"/>
              </a:rPr>
              <a:t>Beter voor de wereld?</a:t>
            </a:r>
            <a:br>
              <a:rPr lang="en-GB" sz="1200">
                <a:latin typeface="Alegreya"/>
                <a:ea typeface="Alegreya"/>
                <a:cs typeface="Alegreya"/>
                <a:sym typeface="Alegreya"/>
              </a:rPr>
            </a:br>
            <a:r>
              <a:rPr lang="en-GB" sz="1200">
                <a:latin typeface="Alegreya"/>
                <a:ea typeface="Alegreya"/>
                <a:cs typeface="Alegreya"/>
                <a:sym typeface="Alegreya"/>
              </a:rPr>
              <a:t>Ook op andere manieren doet Verkade haar best om mensen en het milieu te helpen. Zo zijn er bij Verkade steeds mensen op zoek naar een manier om water, energie en afval te besparen. Zo wordt het afval onder andere bespaart door het maken van recyclebare verpakkingen, dit zijn verpakkingen die opnieuw bruikbaar zijn. En als er per ongeluk toch koekjes mislukken belanden die niet in de prullenbak, maar… in voer voor koeien en varkens. </a:t>
            </a:r>
          </a:p>
          <a:p>
            <a:pPr lvl="0">
              <a:spcBef>
                <a:spcPts val="0"/>
              </a:spcBef>
              <a:buNone/>
            </a:pPr>
            <a:r>
              <a:t/>
            </a:r>
            <a:endParaRPr sz="1200">
              <a:latin typeface="Alegreya"/>
              <a:ea typeface="Alegreya"/>
              <a:cs typeface="Alegreya"/>
              <a:sym typeface="Alegreya"/>
            </a:endParaRPr>
          </a:p>
          <a:p>
            <a:pPr lvl="0">
              <a:spcBef>
                <a:spcPts val="0"/>
              </a:spcBef>
              <a:buNone/>
            </a:pPr>
            <a:r>
              <a:t/>
            </a:r>
            <a:endParaRPr sz="1200">
              <a:latin typeface="Alegreya"/>
              <a:ea typeface="Alegreya"/>
              <a:cs typeface="Alegreya"/>
              <a:sym typeface="Alegreya"/>
            </a:endParaRPr>
          </a:p>
        </p:txBody>
      </p:sp>
      <p:pic>
        <p:nvPicPr>
          <p:cNvPr id="225" name="Shape 225"/>
          <p:cNvPicPr preferRelativeResize="0"/>
          <p:nvPr/>
        </p:nvPicPr>
        <p:blipFill rotWithShape="1">
          <a:blip r:embed="rId3">
            <a:alphaModFix/>
          </a:blip>
          <a:srcRect b="19666" l="63151" r="4337" t="10271"/>
          <a:stretch/>
        </p:blipFill>
        <p:spPr>
          <a:xfrm rot="6">
            <a:off x="7083099" y="1529125"/>
            <a:ext cx="1022750" cy="992973"/>
          </a:xfrm>
          <a:prstGeom prst="rect">
            <a:avLst/>
          </a:prstGeom>
          <a:noFill/>
          <a:ln>
            <a:noFill/>
          </a:ln>
        </p:spPr>
      </p:pic>
      <p:pic>
        <p:nvPicPr>
          <p:cNvPr id="226" name="Shape 226"/>
          <p:cNvPicPr preferRelativeResize="0"/>
          <p:nvPr/>
        </p:nvPicPr>
        <p:blipFill>
          <a:blip r:embed="rId4">
            <a:alphaModFix/>
          </a:blip>
          <a:stretch>
            <a:fillRect/>
          </a:stretch>
        </p:blipFill>
        <p:spPr>
          <a:xfrm>
            <a:off x="6728750" y="3126537"/>
            <a:ext cx="2343150" cy="1952625"/>
          </a:xfrm>
          <a:prstGeom prst="rect">
            <a:avLst/>
          </a:prstGeom>
          <a:noFill/>
          <a:ln>
            <a:noFill/>
          </a:ln>
        </p:spPr>
      </p:pic>
      <p:sp>
        <p:nvSpPr>
          <p:cNvPr id="227" name="Shape 2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281925" y="148875"/>
            <a:ext cx="8520600" cy="801000"/>
          </a:xfrm>
          <a:prstGeom prst="rect">
            <a:avLst/>
          </a:prstGeom>
        </p:spPr>
        <p:txBody>
          <a:bodyPr anchorCtr="0" anchor="t" bIns="91425" lIns="91425" rIns="91425" tIns="91425">
            <a:noAutofit/>
          </a:bodyPr>
          <a:lstStyle/>
          <a:p>
            <a:pPr lvl="0">
              <a:spcBef>
                <a:spcPts val="0"/>
              </a:spcBef>
              <a:buNone/>
            </a:pPr>
            <a:r>
              <a:rPr lang="en-GB">
                <a:solidFill>
                  <a:srgbClr val="980000"/>
                </a:solidFill>
              </a:rPr>
              <a:t>Verkade en reclame</a:t>
            </a:r>
          </a:p>
        </p:txBody>
      </p:sp>
      <p:sp>
        <p:nvSpPr>
          <p:cNvPr id="233" name="Shape 233"/>
          <p:cNvSpPr txBox="1"/>
          <p:nvPr>
            <p:ph idx="1" type="body"/>
          </p:nvPr>
        </p:nvSpPr>
        <p:spPr>
          <a:xfrm>
            <a:off x="281925" y="800900"/>
            <a:ext cx="5326500" cy="4223400"/>
          </a:xfrm>
          <a:prstGeom prst="rect">
            <a:avLst/>
          </a:prstGeom>
        </p:spPr>
        <p:txBody>
          <a:bodyPr anchorCtr="0" anchor="t" bIns="91425" lIns="91425" rIns="91425" tIns="91425">
            <a:noAutofit/>
          </a:bodyPr>
          <a:lstStyle/>
          <a:p>
            <a:pPr lvl="0">
              <a:lnSpc>
                <a:spcPct val="100000"/>
              </a:lnSpc>
              <a:spcBef>
                <a:spcPts val="0"/>
              </a:spcBef>
              <a:buNone/>
            </a:pPr>
            <a:r>
              <a:rPr b="1" lang="en-GB" sz="1600">
                <a:solidFill>
                  <a:srgbClr val="980000"/>
                </a:solidFill>
                <a:latin typeface="Alegreya"/>
                <a:ea typeface="Alegreya"/>
                <a:cs typeface="Alegreya"/>
                <a:sym typeface="Alegreya"/>
              </a:rPr>
              <a:t>Reclame</a:t>
            </a:r>
            <a:br>
              <a:rPr lang="en-GB" sz="1200">
                <a:latin typeface="Alegreya"/>
                <a:ea typeface="Alegreya"/>
                <a:cs typeface="Alegreya"/>
                <a:sym typeface="Alegreya"/>
              </a:rPr>
            </a:br>
            <a:r>
              <a:rPr lang="en-GB" sz="1200">
                <a:latin typeface="Alegreya"/>
                <a:ea typeface="Alegreya"/>
                <a:cs typeface="Alegreya"/>
                <a:sym typeface="Alegreya"/>
              </a:rPr>
              <a:t>Tegenwoordig liggen de supermarkten bomvol met producten van allerlei soorten merken in mooie verpakkingen. In de negentiende eeuw was dit nog niet zo. Sterker nog, toen waren er nog helemaal geen supermarkten. Van verpakkingen met de naam van een fabrikant erop, daar had nog nooit iemand van gehoord. In de loop der tijd werd natuurlijk meer en meer reclame gemaakt voor merken. Denk aan reclame door middel van posters, radio en kranten. </a:t>
            </a:r>
            <a:br>
              <a:rPr b="1" lang="en-GB" sz="1100">
                <a:solidFill>
                  <a:srgbClr val="980000"/>
                </a:solidFill>
                <a:latin typeface="Alegreya"/>
                <a:ea typeface="Alegreya"/>
                <a:cs typeface="Alegreya"/>
                <a:sym typeface="Alegreya"/>
              </a:rPr>
            </a:br>
            <a:br>
              <a:rPr b="1" lang="en-GB" sz="1600">
                <a:solidFill>
                  <a:srgbClr val="980000"/>
                </a:solidFill>
                <a:latin typeface="Alegreya"/>
                <a:ea typeface="Alegreya"/>
                <a:cs typeface="Alegreya"/>
                <a:sym typeface="Alegreya"/>
              </a:rPr>
            </a:br>
            <a:r>
              <a:rPr b="1" lang="en-GB" sz="1600">
                <a:solidFill>
                  <a:srgbClr val="980000"/>
                </a:solidFill>
                <a:latin typeface="Alegreya"/>
                <a:ea typeface="Alegreya"/>
                <a:cs typeface="Alegreya"/>
                <a:sym typeface="Alegreya"/>
              </a:rPr>
              <a:t>Media</a:t>
            </a:r>
            <a:br>
              <a:rPr lang="en-GB" sz="1200">
                <a:latin typeface="Alegreya"/>
                <a:ea typeface="Alegreya"/>
                <a:cs typeface="Alegreya"/>
                <a:sym typeface="Alegreya"/>
              </a:rPr>
            </a:br>
            <a:r>
              <a:rPr lang="en-GB" sz="1200">
                <a:latin typeface="Alegreya"/>
                <a:ea typeface="Alegreya"/>
                <a:cs typeface="Alegreya"/>
                <a:sym typeface="Alegreya"/>
              </a:rPr>
              <a:t>Natuurlijk gaat Verkade ook mee met de tijd. Tegenwoordig laten bedrijven zich zoveel mogelijk zien. Dit van via tijdschriften, televisie en Social Media. Er bestaan  verschillende soorten reclamespotjes, waarin je de meisjes of de bakkers van Verkade voorbij ziet komen. Vroeger was dit natuurlijk nog ondenkbaar, maar tegenwoordig weet men niet beter. Merken gebruiken de middelen om zo hun merk zo goed mogelijk in beeld te brengen. Maar natuurlijk zorgen de commercials ook voor vermaak. </a:t>
            </a:r>
            <a:br>
              <a:rPr lang="en-GB" sz="1200">
                <a:latin typeface="Alegreya"/>
                <a:ea typeface="Alegreya"/>
                <a:cs typeface="Alegreya"/>
                <a:sym typeface="Alegreya"/>
              </a:rPr>
            </a:br>
            <a:r>
              <a:rPr lang="en-GB" sz="1200">
                <a:latin typeface="Alegreya"/>
                <a:ea typeface="Alegreya"/>
                <a:cs typeface="Alegreya"/>
                <a:sym typeface="Alegreya"/>
              </a:rPr>
              <a:t>Ook Facebook is een middel wat steeds meer bedrijven gebruiken, omdat jong en oud gebruikt maakt van het programma. Voor bedrijven daarom een belangrijk hulpmiddel!</a:t>
            </a:r>
          </a:p>
        </p:txBody>
      </p:sp>
      <p:pic>
        <p:nvPicPr>
          <p:cNvPr id="234" name="Shape 234"/>
          <p:cNvPicPr preferRelativeResize="0"/>
          <p:nvPr/>
        </p:nvPicPr>
        <p:blipFill rotWithShape="1">
          <a:blip r:embed="rId3">
            <a:alphaModFix/>
          </a:blip>
          <a:srcRect b="0" l="0" r="0" t="12755"/>
          <a:stretch/>
        </p:blipFill>
        <p:spPr>
          <a:xfrm rot="2">
            <a:off x="5532524" y="3770950"/>
            <a:ext cx="2389875" cy="1336699"/>
          </a:xfrm>
          <a:prstGeom prst="rect">
            <a:avLst/>
          </a:prstGeom>
          <a:noFill/>
          <a:ln>
            <a:noFill/>
          </a:ln>
        </p:spPr>
      </p:pic>
      <p:pic>
        <p:nvPicPr>
          <p:cNvPr id="235" name="Shape 235"/>
          <p:cNvPicPr preferRelativeResize="0"/>
          <p:nvPr/>
        </p:nvPicPr>
        <p:blipFill rotWithShape="1">
          <a:blip r:embed="rId4">
            <a:alphaModFix/>
          </a:blip>
          <a:srcRect b="0" l="0" r="0" t="21954"/>
          <a:stretch/>
        </p:blipFill>
        <p:spPr>
          <a:xfrm>
            <a:off x="6553400" y="2528825"/>
            <a:ext cx="2448174" cy="1186724"/>
          </a:xfrm>
          <a:prstGeom prst="rect">
            <a:avLst/>
          </a:prstGeom>
          <a:noFill/>
          <a:ln>
            <a:noFill/>
          </a:ln>
        </p:spPr>
      </p:pic>
      <p:pic>
        <p:nvPicPr>
          <p:cNvPr id="236" name="Shape 236"/>
          <p:cNvPicPr preferRelativeResize="0"/>
          <p:nvPr/>
        </p:nvPicPr>
        <p:blipFill>
          <a:blip r:embed="rId5">
            <a:alphaModFix/>
          </a:blip>
          <a:stretch>
            <a:fillRect/>
          </a:stretch>
        </p:blipFill>
        <p:spPr>
          <a:xfrm rot="336663">
            <a:off x="6407773" y="137424"/>
            <a:ext cx="1631451" cy="2456077"/>
          </a:xfrm>
          <a:prstGeom prst="rect">
            <a:avLst/>
          </a:prstGeom>
          <a:noFill/>
          <a:ln>
            <a:noFill/>
          </a:ln>
        </p:spPr>
      </p:pic>
      <p:sp>
        <p:nvSpPr>
          <p:cNvPr id="237" name="Shape 23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GB">
                <a:solidFill>
                  <a:srgbClr val="980000"/>
                </a:solidFill>
              </a:rPr>
              <a:t>Heel veel succes met je spreekbeurt!</a:t>
            </a:r>
          </a:p>
        </p:txBody>
      </p:sp>
      <p:sp>
        <p:nvSpPr>
          <p:cNvPr id="243" name="Shape 243"/>
          <p:cNvSpPr txBox="1"/>
          <p:nvPr>
            <p:ph idx="1" type="body"/>
          </p:nvPr>
        </p:nvSpPr>
        <p:spPr>
          <a:xfrm>
            <a:off x="311700" y="1336175"/>
            <a:ext cx="8520600" cy="3340200"/>
          </a:xfrm>
          <a:prstGeom prst="rect">
            <a:avLst/>
          </a:prstGeom>
        </p:spPr>
        <p:txBody>
          <a:bodyPr anchorCtr="0" anchor="t" bIns="91425" lIns="91425" rIns="91425" tIns="91425">
            <a:noAutofit/>
          </a:bodyPr>
          <a:lstStyle/>
          <a:p>
            <a:pPr lvl="0">
              <a:spcBef>
                <a:spcPts val="0"/>
              </a:spcBef>
              <a:buNone/>
            </a:pPr>
            <a:r>
              <a:rPr lang="en-GB" sz="1400">
                <a:latin typeface="Alegreya"/>
                <a:ea typeface="Alegreya"/>
                <a:cs typeface="Alegreya"/>
                <a:sym typeface="Alegreya"/>
              </a:rPr>
              <a:t>Met al deze informatie en plaatjes kun je vast een hele mooie spreekbeurt maken!</a:t>
            </a:r>
          </a:p>
          <a:p>
            <a:pPr lvl="0">
              <a:spcBef>
                <a:spcPts val="0"/>
              </a:spcBef>
              <a:buNone/>
            </a:pPr>
            <a:r>
              <a:rPr lang="en-GB" sz="1400">
                <a:latin typeface="Alegreya"/>
                <a:ea typeface="Alegreya"/>
                <a:cs typeface="Alegreya"/>
                <a:sym typeface="Alegreya"/>
              </a:rPr>
              <a:t>Heel veel succes en laat je ons weten hoe het gegaan is?</a:t>
            </a:r>
          </a:p>
          <a:p>
            <a:pPr lvl="0">
              <a:spcBef>
                <a:spcPts val="0"/>
              </a:spcBef>
              <a:buNone/>
            </a:pPr>
            <a:r>
              <a:rPr lang="en-GB" sz="1400">
                <a:latin typeface="Alegreya"/>
                <a:ea typeface="Alegreya"/>
                <a:cs typeface="Alegreya"/>
                <a:sym typeface="Alegreya"/>
              </a:rPr>
              <a:t>Groetjes van de meisjes van Verkade!</a:t>
            </a:r>
          </a:p>
          <a:p>
            <a:pPr lvl="0">
              <a:spcBef>
                <a:spcPts val="0"/>
              </a:spcBef>
              <a:buNone/>
            </a:pPr>
            <a:r>
              <a:t/>
            </a:r>
            <a:endParaRPr/>
          </a:p>
          <a:p>
            <a:pPr lvl="0">
              <a:spcBef>
                <a:spcPts val="0"/>
              </a:spcBef>
              <a:buNone/>
            </a:pPr>
            <a:r>
              <a:t/>
            </a:r>
            <a:endParaRPr/>
          </a:p>
        </p:txBody>
      </p:sp>
      <p:pic>
        <p:nvPicPr>
          <p:cNvPr id="244" name="Shape 244"/>
          <p:cNvPicPr preferRelativeResize="0"/>
          <p:nvPr/>
        </p:nvPicPr>
        <p:blipFill>
          <a:blip r:embed="rId3">
            <a:alphaModFix/>
          </a:blip>
          <a:stretch>
            <a:fillRect/>
          </a:stretch>
        </p:blipFill>
        <p:spPr>
          <a:xfrm>
            <a:off x="2658874" y="2986225"/>
            <a:ext cx="2721724" cy="2032800"/>
          </a:xfrm>
          <a:prstGeom prst="rect">
            <a:avLst/>
          </a:prstGeom>
          <a:noFill/>
          <a:ln>
            <a:noFill/>
          </a:ln>
        </p:spPr>
      </p:pic>
      <p:pic>
        <p:nvPicPr>
          <p:cNvPr id="245" name="Shape 245"/>
          <p:cNvPicPr preferRelativeResize="0"/>
          <p:nvPr/>
        </p:nvPicPr>
        <p:blipFill>
          <a:blip r:embed="rId4">
            <a:alphaModFix/>
          </a:blip>
          <a:stretch>
            <a:fillRect/>
          </a:stretch>
        </p:blipFill>
        <p:spPr>
          <a:xfrm>
            <a:off x="5618350" y="2544175"/>
            <a:ext cx="3300999" cy="2474850"/>
          </a:xfrm>
          <a:prstGeom prst="rect">
            <a:avLst/>
          </a:prstGeom>
          <a:noFill/>
          <a:ln>
            <a:noFill/>
          </a:ln>
        </p:spPr>
      </p:pic>
      <p:sp>
        <p:nvSpPr>
          <p:cNvPr id="246" name="Shape 24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 name="Shape 62"/>
        <p:cNvGrpSpPr/>
        <p:nvPr/>
      </p:nvGrpSpPr>
      <p:grpSpPr>
        <a:xfrm>
          <a:off x="0" y="0"/>
          <a:ext cx="0" cy="0"/>
          <a:chOff x="0" y="0"/>
          <a:chExt cx="0" cy="0"/>
        </a:xfrm>
      </p:grpSpPr>
      <p:sp>
        <p:nvSpPr>
          <p:cNvPr id="63" name="Shape 63"/>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GB">
                <a:solidFill>
                  <a:srgbClr val="980000"/>
                </a:solidFill>
              </a:rPr>
              <a:t>Hoe maak je een spreekbeurt over Verkade?</a:t>
            </a:r>
          </a:p>
        </p:txBody>
      </p:sp>
      <p:pic>
        <p:nvPicPr>
          <p:cNvPr id="64" name="Shape 64"/>
          <p:cNvPicPr preferRelativeResize="0"/>
          <p:nvPr/>
        </p:nvPicPr>
        <p:blipFill>
          <a:blip r:embed="rId3">
            <a:alphaModFix/>
          </a:blip>
          <a:stretch>
            <a:fillRect/>
          </a:stretch>
        </p:blipFill>
        <p:spPr>
          <a:xfrm rot="840743">
            <a:off x="6759249" y="1812080"/>
            <a:ext cx="1769521" cy="3093717"/>
          </a:xfrm>
          <a:prstGeom prst="rect">
            <a:avLst/>
          </a:prstGeom>
          <a:noFill/>
          <a:ln>
            <a:noFill/>
          </a:ln>
        </p:spPr>
      </p:pic>
      <p:sp>
        <p:nvSpPr>
          <p:cNvPr id="65" name="Shape 65"/>
          <p:cNvSpPr txBox="1"/>
          <p:nvPr>
            <p:ph idx="1" type="body"/>
          </p:nvPr>
        </p:nvSpPr>
        <p:spPr>
          <a:xfrm>
            <a:off x="311700" y="1342875"/>
            <a:ext cx="6518100" cy="3340200"/>
          </a:xfrm>
          <a:prstGeom prst="rect">
            <a:avLst/>
          </a:prstGeom>
        </p:spPr>
        <p:txBody>
          <a:bodyPr anchorCtr="0" anchor="t" bIns="91425" lIns="91425" rIns="91425" tIns="91425">
            <a:noAutofit/>
          </a:bodyPr>
          <a:lstStyle/>
          <a:p>
            <a:pPr indent="-317500" lvl="0" marL="457200" rtl="0">
              <a:spcBef>
                <a:spcPts val="0"/>
              </a:spcBef>
              <a:buSzPct val="100000"/>
              <a:buFont typeface="Alegreya"/>
              <a:buAutoNum type="arabicPeriod"/>
            </a:pPr>
            <a:r>
              <a:rPr lang="en-GB" sz="1400">
                <a:latin typeface="Alegreya"/>
                <a:ea typeface="Alegreya"/>
                <a:cs typeface="Alegreya"/>
                <a:sym typeface="Alegreya"/>
              </a:rPr>
              <a:t> Lees de verhalen. Onderstreep de tekst die jij belangrijk vindt.</a:t>
            </a:r>
            <a:br>
              <a:rPr lang="en-GB" sz="1400">
                <a:latin typeface="Alegreya"/>
                <a:ea typeface="Alegreya"/>
                <a:cs typeface="Alegreya"/>
                <a:sym typeface="Alegreya"/>
              </a:rPr>
            </a:br>
          </a:p>
          <a:p>
            <a:pPr indent="-317500" lvl="0" marL="457200" rtl="0">
              <a:spcBef>
                <a:spcPts val="0"/>
              </a:spcBef>
              <a:buSzPct val="100000"/>
              <a:buFont typeface="Alegreya"/>
              <a:buAutoNum type="arabicPeriod"/>
            </a:pPr>
            <a:r>
              <a:rPr lang="en-GB" sz="1400">
                <a:latin typeface="Alegreya"/>
                <a:ea typeface="Alegreya"/>
                <a:cs typeface="Alegreya"/>
                <a:sym typeface="Alegreya"/>
              </a:rPr>
              <a:t> Bekijk de plaatjes. Gebruik de plaatjes die jij graag wilt laten zien. </a:t>
            </a:r>
            <a:br>
              <a:rPr lang="en-GB" sz="1400">
                <a:latin typeface="Alegreya"/>
                <a:ea typeface="Alegreya"/>
                <a:cs typeface="Alegreya"/>
                <a:sym typeface="Alegreya"/>
              </a:rPr>
            </a:br>
          </a:p>
          <a:p>
            <a:pPr indent="-317500" lvl="0" marL="457200" rtl="0">
              <a:spcBef>
                <a:spcPts val="0"/>
              </a:spcBef>
              <a:buSzPct val="100000"/>
              <a:buFont typeface="Alegreya"/>
              <a:buAutoNum type="arabicPeriod"/>
            </a:pPr>
            <a:r>
              <a:rPr lang="en-GB" sz="1400">
                <a:latin typeface="Alegreya"/>
                <a:ea typeface="Alegreya"/>
                <a:cs typeface="Alegreya"/>
                <a:sym typeface="Alegreya"/>
              </a:rPr>
              <a:t>Print minstens drie lege spreekbeurtvellen uit (meer kan altijd) en plak deze vol met informatie en bijpassende plaatjes</a:t>
            </a:r>
            <a:r>
              <a:rPr lang="en-GB" sz="1400">
                <a:latin typeface="Alegreya"/>
                <a:ea typeface="Alegreya"/>
                <a:cs typeface="Alegreya"/>
                <a:sym typeface="Alegreya"/>
              </a:rPr>
              <a:t> of maak een mooie PowerPoint presentatie! </a:t>
            </a:r>
          </a:p>
          <a:p>
            <a:pPr lvl="0" algn="ctr">
              <a:spcBef>
                <a:spcPts val="0"/>
              </a:spcBef>
              <a:buNone/>
            </a:pPr>
            <a:r>
              <a:rPr lang="en-GB">
                <a:latin typeface="Alegreya"/>
                <a:ea typeface="Alegreya"/>
                <a:cs typeface="Alegreya"/>
                <a:sym typeface="Alegreya"/>
              </a:rPr>
              <a:t>Veel succes!</a:t>
            </a:r>
          </a:p>
        </p:txBody>
      </p:sp>
      <p:pic>
        <p:nvPicPr>
          <p:cNvPr id="66" name="Shape 66"/>
          <p:cNvPicPr preferRelativeResize="0"/>
          <p:nvPr/>
        </p:nvPicPr>
        <p:blipFill>
          <a:blip r:embed="rId4">
            <a:alphaModFix/>
          </a:blip>
          <a:stretch>
            <a:fillRect/>
          </a:stretch>
        </p:blipFill>
        <p:spPr>
          <a:xfrm rot="385100">
            <a:off x="6777118" y="92305"/>
            <a:ext cx="1505613" cy="2132964"/>
          </a:xfrm>
          <a:prstGeom prst="rect">
            <a:avLst/>
          </a:prstGeom>
          <a:noFill/>
          <a:ln>
            <a:noFill/>
          </a:ln>
        </p:spPr>
      </p:pic>
      <p:sp>
        <p:nvSpPr>
          <p:cNvPr id="67" name="Shape 6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pic>
        <p:nvPicPr>
          <p:cNvPr id="251" name="Shape 251"/>
          <p:cNvPicPr preferRelativeResize="0"/>
          <p:nvPr/>
        </p:nvPicPr>
        <p:blipFill>
          <a:blip r:embed="rId3">
            <a:alphaModFix/>
          </a:blip>
          <a:stretch>
            <a:fillRect/>
          </a:stretch>
        </p:blipFill>
        <p:spPr>
          <a:xfrm rot="840743">
            <a:off x="6759249" y="1812080"/>
            <a:ext cx="1769521" cy="3093717"/>
          </a:xfrm>
          <a:prstGeom prst="rect">
            <a:avLst/>
          </a:prstGeom>
          <a:noFill/>
          <a:ln>
            <a:noFill/>
          </a:ln>
        </p:spPr>
      </p:pic>
      <p:pic>
        <p:nvPicPr>
          <p:cNvPr id="252" name="Shape 252"/>
          <p:cNvPicPr preferRelativeResize="0"/>
          <p:nvPr/>
        </p:nvPicPr>
        <p:blipFill>
          <a:blip r:embed="rId4">
            <a:alphaModFix/>
          </a:blip>
          <a:stretch>
            <a:fillRect/>
          </a:stretch>
        </p:blipFill>
        <p:spPr>
          <a:xfrm rot="385100">
            <a:off x="6777118" y="92305"/>
            <a:ext cx="1505613" cy="21329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6445775" y="571287"/>
            <a:ext cx="2076450" cy="1057275"/>
          </a:xfrm>
          <a:prstGeom prst="rect">
            <a:avLst/>
          </a:prstGeom>
          <a:noFill/>
          <a:ln>
            <a:noFill/>
          </a:ln>
        </p:spPr>
      </p:pic>
      <p:pic>
        <p:nvPicPr>
          <p:cNvPr id="258" name="Shape 258"/>
          <p:cNvPicPr preferRelativeResize="0"/>
          <p:nvPr/>
        </p:nvPicPr>
        <p:blipFill>
          <a:blip r:embed="rId4">
            <a:alphaModFix/>
          </a:blip>
          <a:stretch>
            <a:fillRect/>
          </a:stretch>
        </p:blipFill>
        <p:spPr>
          <a:xfrm>
            <a:off x="7311850" y="3159112"/>
            <a:ext cx="1123950" cy="1228725"/>
          </a:xfrm>
          <a:prstGeom prst="rect">
            <a:avLst/>
          </a:prstGeom>
          <a:noFill/>
          <a:ln>
            <a:noFill/>
          </a:ln>
        </p:spPr>
      </p:pic>
      <p:pic>
        <p:nvPicPr>
          <p:cNvPr id="259" name="Shape 259"/>
          <p:cNvPicPr preferRelativeResize="0"/>
          <p:nvPr/>
        </p:nvPicPr>
        <p:blipFill>
          <a:blip r:embed="rId5">
            <a:alphaModFix/>
          </a:blip>
          <a:stretch>
            <a:fillRect/>
          </a:stretch>
        </p:blipFill>
        <p:spPr>
          <a:xfrm>
            <a:off x="6651012" y="1879500"/>
            <a:ext cx="1990725" cy="102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pic>
        <p:nvPicPr>
          <p:cNvPr id="264" name="Shape 264"/>
          <p:cNvPicPr preferRelativeResize="0"/>
          <p:nvPr/>
        </p:nvPicPr>
        <p:blipFill>
          <a:blip r:embed="rId3">
            <a:alphaModFix/>
          </a:blip>
          <a:stretch>
            <a:fillRect/>
          </a:stretch>
        </p:blipFill>
        <p:spPr>
          <a:xfrm>
            <a:off x="6999550" y="315837"/>
            <a:ext cx="1143000" cy="1457325"/>
          </a:xfrm>
          <a:prstGeom prst="rect">
            <a:avLst/>
          </a:prstGeom>
          <a:noFill/>
          <a:ln>
            <a:noFill/>
          </a:ln>
        </p:spPr>
      </p:pic>
      <p:pic>
        <p:nvPicPr>
          <p:cNvPr id="265" name="Shape 265"/>
          <p:cNvPicPr preferRelativeResize="0"/>
          <p:nvPr/>
        </p:nvPicPr>
        <p:blipFill>
          <a:blip r:embed="rId4">
            <a:alphaModFix/>
          </a:blip>
          <a:stretch>
            <a:fillRect/>
          </a:stretch>
        </p:blipFill>
        <p:spPr>
          <a:xfrm>
            <a:off x="7144025" y="1881175"/>
            <a:ext cx="1143000" cy="1381125"/>
          </a:xfrm>
          <a:prstGeom prst="rect">
            <a:avLst/>
          </a:prstGeom>
          <a:noFill/>
          <a:ln>
            <a:noFill/>
          </a:ln>
        </p:spPr>
      </p:pic>
      <p:pic>
        <p:nvPicPr>
          <p:cNvPr id="266" name="Shape 266"/>
          <p:cNvPicPr preferRelativeResize="0"/>
          <p:nvPr/>
        </p:nvPicPr>
        <p:blipFill>
          <a:blip r:embed="rId5">
            <a:alphaModFix/>
          </a:blip>
          <a:stretch>
            <a:fillRect/>
          </a:stretch>
        </p:blipFill>
        <p:spPr>
          <a:xfrm>
            <a:off x="7378800" y="3461437"/>
            <a:ext cx="1104900" cy="145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title"/>
          </p:nvPr>
        </p:nvSpPr>
        <p:spPr>
          <a:xfrm>
            <a:off x="311700" y="292850"/>
            <a:ext cx="8520600" cy="801000"/>
          </a:xfrm>
          <a:prstGeom prst="rect">
            <a:avLst/>
          </a:prstGeom>
        </p:spPr>
        <p:txBody>
          <a:bodyPr anchorCtr="0" anchor="t" bIns="91425" lIns="91425" rIns="91425" tIns="91425">
            <a:noAutofit/>
          </a:bodyPr>
          <a:lstStyle/>
          <a:p>
            <a:pPr lvl="0">
              <a:spcBef>
                <a:spcPts val="0"/>
              </a:spcBef>
              <a:buNone/>
            </a:pPr>
            <a:r>
              <a:rPr lang="en-GB">
                <a:solidFill>
                  <a:srgbClr val="980000"/>
                </a:solidFill>
              </a:rPr>
              <a:t>Van lang geleden tot vandaag</a:t>
            </a:r>
          </a:p>
        </p:txBody>
      </p:sp>
      <p:cxnSp>
        <p:nvCxnSpPr>
          <p:cNvPr id="73" name="Shape 73"/>
          <p:cNvCxnSpPr/>
          <p:nvPr/>
        </p:nvCxnSpPr>
        <p:spPr>
          <a:xfrm>
            <a:off x="563625" y="3873500"/>
            <a:ext cx="7540500" cy="0"/>
          </a:xfrm>
          <a:prstGeom prst="straightConnector1">
            <a:avLst/>
          </a:prstGeom>
          <a:noFill/>
          <a:ln cap="flat" cmpd="sng" w="9525">
            <a:solidFill>
              <a:schemeClr val="dk2"/>
            </a:solidFill>
            <a:prstDash val="solid"/>
            <a:round/>
            <a:headEnd len="lg" w="lg" type="none"/>
            <a:tailEnd len="lg" w="lg" type="none"/>
          </a:ln>
        </p:spPr>
      </p:cxnSp>
      <p:sp>
        <p:nvSpPr>
          <p:cNvPr id="74" name="Shape 74"/>
          <p:cNvSpPr txBox="1"/>
          <p:nvPr/>
        </p:nvSpPr>
        <p:spPr>
          <a:xfrm>
            <a:off x="311700" y="3873500"/>
            <a:ext cx="762000" cy="206400"/>
          </a:xfrm>
          <a:prstGeom prst="rect">
            <a:avLst/>
          </a:prstGeom>
          <a:noFill/>
          <a:ln>
            <a:noFill/>
          </a:ln>
        </p:spPr>
        <p:txBody>
          <a:bodyPr anchorCtr="0" anchor="t" bIns="91425" lIns="91425" rIns="91425" tIns="91425">
            <a:noAutofit/>
          </a:bodyPr>
          <a:lstStyle/>
          <a:p>
            <a:pPr lvl="0">
              <a:spcBef>
                <a:spcPts val="0"/>
              </a:spcBef>
              <a:buNone/>
            </a:pPr>
            <a:r>
              <a:rPr lang="en-GB">
                <a:latin typeface="Alegreya"/>
                <a:ea typeface="Alegreya"/>
                <a:cs typeface="Alegreya"/>
                <a:sym typeface="Alegreya"/>
              </a:rPr>
              <a:t>1700</a:t>
            </a:r>
          </a:p>
        </p:txBody>
      </p:sp>
      <p:sp>
        <p:nvSpPr>
          <p:cNvPr id="75" name="Shape 75"/>
          <p:cNvSpPr txBox="1"/>
          <p:nvPr/>
        </p:nvSpPr>
        <p:spPr>
          <a:xfrm>
            <a:off x="7918400" y="3845025"/>
            <a:ext cx="762000" cy="206400"/>
          </a:xfrm>
          <a:prstGeom prst="rect">
            <a:avLst/>
          </a:prstGeom>
          <a:noFill/>
          <a:ln>
            <a:noFill/>
          </a:ln>
        </p:spPr>
        <p:txBody>
          <a:bodyPr anchorCtr="0" anchor="t" bIns="91425" lIns="91425" rIns="91425" tIns="91425">
            <a:noAutofit/>
          </a:bodyPr>
          <a:lstStyle/>
          <a:p>
            <a:pPr lvl="0" rtl="0">
              <a:spcBef>
                <a:spcPts val="0"/>
              </a:spcBef>
              <a:buNone/>
            </a:pPr>
            <a:r>
              <a:rPr lang="en-GB">
                <a:latin typeface="Alegreya"/>
                <a:ea typeface="Alegreya"/>
                <a:cs typeface="Alegreya"/>
                <a:sym typeface="Alegreya"/>
              </a:rPr>
              <a:t>1900</a:t>
            </a:r>
          </a:p>
        </p:txBody>
      </p:sp>
      <p:sp>
        <p:nvSpPr>
          <p:cNvPr id="76" name="Shape 76"/>
          <p:cNvSpPr txBox="1"/>
          <p:nvPr/>
        </p:nvSpPr>
        <p:spPr>
          <a:xfrm>
            <a:off x="4078775" y="3873575"/>
            <a:ext cx="1222500" cy="682500"/>
          </a:xfrm>
          <a:prstGeom prst="rect">
            <a:avLst/>
          </a:prstGeom>
          <a:noFill/>
          <a:ln>
            <a:noFill/>
          </a:ln>
        </p:spPr>
        <p:txBody>
          <a:bodyPr anchorCtr="0" anchor="t" bIns="91425" lIns="91425" rIns="91425" tIns="91425">
            <a:noAutofit/>
          </a:bodyPr>
          <a:lstStyle/>
          <a:p>
            <a:pPr lvl="0" rtl="0">
              <a:spcBef>
                <a:spcPts val="0"/>
              </a:spcBef>
              <a:buNone/>
            </a:pPr>
            <a:r>
              <a:rPr lang="en-GB">
                <a:latin typeface="Alegreya"/>
                <a:ea typeface="Alegreya"/>
                <a:cs typeface="Alegreya"/>
                <a:sym typeface="Alegreya"/>
              </a:rPr>
              <a:t>1803</a:t>
            </a:r>
            <a:br>
              <a:rPr lang="en-GB">
                <a:latin typeface="Alegreya"/>
                <a:ea typeface="Alegreya"/>
                <a:cs typeface="Alegreya"/>
                <a:sym typeface="Alegreya"/>
              </a:rPr>
            </a:br>
            <a:r>
              <a:rPr i="1" lang="en-GB">
                <a:latin typeface="Alegreya"/>
                <a:ea typeface="Alegreya"/>
                <a:cs typeface="Alegreya"/>
                <a:sym typeface="Alegreya"/>
              </a:rPr>
              <a:t>Eerste Stoomtrein in Engeland</a:t>
            </a:r>
          </a:p>
        </p:txBody>
      </p:sp>
      <p:sp>
        <p:nvSpPr>
          <p:cNvPr id="77" name="Shape 77"/>
          <p:cNvSpPr txBox="1"/>
          <p:nvPr/>
        </p:nvSpPr>
        <p:spPr>
          <a:xfrm>
            <a:off x="2659550" y="3873500"/>
            <a:ext cx="1222500" cy="682500"/>
          </a:xfrm>
          <a:prstGeom prst="rect">
            <a:avLst/>
          </a:prstGeom>
          <a:noFill/>
          <a:ln>
            <a:noFill/>
          </a:ln>
        </p:spPr>
        <p:txBody>
          <a:bodyPr anchorCtr="0" anchor="t" bIns="91425" lIns="91425" rIns="91425" tIns="91425">
            <a:noAutofit/>
          </a:bodyPr>
          <a:lstStyle/>
          <a:p>
            <a:pPr lvl="0" rtl="0">
              <a:spcBef>
                <a:spcPts val="0"/>
              </a:spcBef>
              <a:buNone/>
            </a:pPr>
            <a:r>
              <a:rPr lang="en-GB">
                <a:latin typeface="Alegreya"/>
                <a:ea typeface="Alegreya"/>
                <a:cs typeface="Alegreya"/>
                <a:sym typeface="Alegreya"/>
              </a:rPr>
              <a:t>1776</a:t>
            </a:r>
            <a:br>
              <a:rPr lang="en-GB">
                <a:latin typeface="Alegreya"/>
                <a:ea typeface="Alegreya"/>
                <a:cs typeface="Alegreya"/>
                <a:sym typeface="Alegreya"/>
              </a:rPr>
            </a:br>
            <a:r>
              <a:rPr i="1" lang="en-GB">
                <a:latin typeface="Alegreya"/>
                <a:ea typeface="Alegreya"/>
                <a:cs typeface="Alegreya"/>
                <a:sym typeface="Alegreya"/>
              </a:rPr>
              <a:t>James Watt Vindt de stoommachine uit</a:t>
            </a:r>
          </a:p>
        </p:txBody>
      </p:sp>
      <p:sp>
        <p:nvSpPr>
          <p:cNvPr id="78" name="Shape 78"/>
          <p:cNvSpPr txBox="1"/>
          <p:nvPr/>
        </p:nvSpPr>
        <p:spPr>
          <a:xfrm>
            <a:off x="5301275" y="3873500"/>
            <a:ext cx="1197900" cy="682500"/>
          </a:xfrm>
          <a:prstGeom prst="rect">
            <a:avLst/>
          </a:prstGeom>
          <a:noFill/>
          <a:ln>
            <a:noFill/>
          </a:ln>
        </p:spPr>
        <p:txBody>
          <a:bodyPr anchorCtr="0" anchor="t" bIns="91425" lIns="91425" rIns="91425" tIns="91425">
            <a:noAutofit/>
          </a:bodyPr>
          <a:lstStyle/>
          <a:p>
            <a:pPr lvl="0" rtl="0">
              <a:spcBef>
                <a:spcPts val="0"/>
              </a:spcBef>
              <a:buNone/>
            </a:pPr>
            <a:r>
              <a:rPr lang="en-GB">
                <a:latin typeface="Alegreya"/>
                <a:ea typeface="Alegreya"/>
                <a:cs typeface="Alegreya"/>
                <a:sym typeface="Alegreya"/>
              </a:rPr>
              <a:t>1839</a:t>
            </a:r>
            <a:br>
              <a:rPr lang="en-GB">
                <a:latin typeface="Alegreya"/>
                <a:ea typeface="Alegreya"/>
                <a:cs typeface="Alegreya"/>
                <a:sym typeface="Alegreya"/>
              </a:rPr>
            </a:br>
            <a:r>
              <a:rPr i="1" lang="en-GB">
                <a:latin typeface="Alegreya"/>
                <a:ea typeface="Alegreya"/>
                <a:cs typeface="Alegreya"/>
                <a:sym typeface="Alegreya"/>
              </a:rPr>
              <a:t>Eerste stoomtrein in Nederland</a:t>
            </a:r>
          </a:p>
        </p:txBody>
      </p:sp>
      <p:pic>
        <p:nvPicPr>
          <p:cNvPr id="79" name="Shape 79"/>
          <p:cNvPicPr preferRelativeResize="0"/>
          <p:nvPr/>
        </p:nvPicPr>
        <p:blipFill>
          <a:blip r:embed="rId3">
            <a:alphaModFix/>
          </a:blip>
          <a:stretch>
            <a:fillRect/>
          </a:stretch>
        </p:blipFill>
        <p:spPr>
          <a:xfrm>
            <a:off x="6111024" y="116700"/>
            <a:ext cx="2933349" cy="3235075"/>
          </a:xfrm>
          <a:prstGeom prst="rect">
            <a:avLst/>
          </a:prstGeom>
          <a:noFill/>
          <a:ln>
            <a:noFill/>
          </a:ln>
        </p:spPr>
      </p:pic>
      <p:sp>
        <p:nvSpPr>
          <p:cNvPr id="80" name="Shape 80"/>
          <p:cNvSpPr txBox="1"/>
          <p:nvPr/>
        </p:nvSpPr>
        <p:spPr>
          <a:xfrm>
            <a:off x="6499175" y="3873500"/>
            <a:ext cx="1222500" cy="682500"/>
          </a:xfrm>
          <a:prstGeom prst="rect">
            <a:avLst/>
          </a:prstGeom>
          <a:noFill/>
          <a:ln>
            <a:noFill/>
          </a:ln>
        </p:spPr>
        <p:txBody>
          <a:bodyPr anchorCtr="0" anchor="t" bIns="91425" lIns="91425" rIns="91425" tIns="91425">
            <a:noAutofit/>
          </a:bodyPr>
          <a:lstStyle/>
          <a:p>
            <a:pPr lvl="0" rtl="0">
              <a:spcBef>
                <a:spcPts val="0"/>
              </a:spcBef>
              <a:buNone/>
            </a:pPr>
            <a:r>
              <a:rPr lang="en-GB">
                <a:latin typeface="Alegreya"/>
                <a:ea typeface="Alegreya"/>
                <a:cs typeface="Alegreya"/>
                <a:sym typeface="Alegreya"/>
              </a:rPr>
              <a:t>1885</a:t>
            </a:r>
            <a:br>
              <a:rPr lang="en-GB">
                <a:latin typeface="Alegreya"/>
                <a:ea typeface="Alegreya"/>
                <a:cs typeface="Alegreya"/>
                <a:sym typeface="Alegreya"/>
              </a:rPr>
            </a:br>
            <a:r>
              <a:rPr i="1" lang="en-GB">
                <a:latin typeface="Alegreya"/>
                <a:ea typeface="Alegreya"/>
                <a:cs typeface="Alegreya"/>
                <a:sym typeface="Alegreya"/>
              </a:rPr>
              <a:t>Eerste auto</a:t>
            </a:r>
          </a:p>
        </p:txBody>
      </p:sp>
      <p:sp>
        <p:nvSpPr>
          <p:cNvPr id="81" name="Shape 81"/>
          <p:cNvSpPr txBox="1"/>
          <p:nvPr>
            <p:ph idx="1" type="body"/>
          </p:nvPr>
        </p:nvSpPr>
        <p:spPr>
          <a:xfrm>
            <a:off x="311700" y="1014475"/>
            <a:ext cx="5799300" cy="2541600"/>
          </a:xfrm>
          <a:prstGeom prst="rect">
            <a:avLst/>
          </a:prstGeom>
        </p:spPr>
        <p:txBody>
          <a:bodyPr anchorCtr="0" anchor="t" bIns="91425" lIns="91425" rIns="91425" tIns="91425">
            <a:noAutofit/>
          </a:bodyPr>
          <a:lstStyle/>
          <a:p>
            <a:pPr lvl="0">
              <a:spcBef>
                <a:spcPts val="0"/>
              </a:spcBef>
              <a:spcAft>
                <a:spcPts val="0"/>
              </a:spcAft>
              <a:buNone/>
            </a:pPr>
            <a:r>
              <a:rPr b="1" lang="en-GB" sz="1600">
                <a:solidFill>
                  <a:srgbClr val="980000"/>
                </a:solidFill>
                <a:latin typeface="Alegreya"/>
                <a:ea typeface="Alegreya"/>
                <a:cs typeface="Alegreya"/>
                <a:sym typeface="Alegreya"/>
              </a:rPr>
              <a:t>Van handwerk tot fabriek</a:t>
            </a:r>
            <a:br>
              <a:rPr lang="en-GB" sz="1400">
                <a:latin typeface="Alegreya"/>
                <a:ea typeface="Alegreya"/>
                <a:cs typeface="Alegreya"/>
                <a:sym typeface="Alegreya"/>
              </a:rPr>
            </a:br>
            <a:r>
              <a:rPr lang="en-GB" sz="1200">
                <a:latin typeface="Alegreya"/>
                <a:ea typeface="Alegreya"/>
                <a:cs typeface="Alegreya"/>
                <a:sym typeface="Alegreya"/>
              </a:rPr>
              <a:t>Tegenwoordig zijn de meeste voorwerpen, kledingstukken en voedingsmiddelen in onze omgeving gemaakt door machines. Van spijkerbroek, stoelen, boeken en computers tot voedingsmiddelen als kaas, brood en koekjes. Bijna alles wordt in grote fabrieken gemaakt. Bijna vierhonderd jaar geleden was dat anders. Toen werd alles nog met de hand gemaakt. Machines en fabrieken, die bestonden nog niet. Pas in de zeventiende eeuw kwam daar verandering in. Eerst ontstonden er, vooral in de buurt van water fabriekjes die hun energie opwekten met windmolens. Na de uitvinding van de stoommachine werden de machines aangedreven door stoommachines. Handig, want machines kunnen veel meer producten maken in een kortere tijd. </a:t>
            </a:r>
            <a:br>
              <a:rPr lang="en-GB" sz="1200">
                <a:latin typeface="Alegreya"/>
                <a:ea typeface="Alegreya"/>
                <a:cs typeface="Alegreya"/>
                <a:sym typeface="Alegreya"/>
              </a:rPr>
            </a:br>
            <a:br>
              <a:rPr b="1" lang="en-GB" sz="1400">
                <a:latin typeface="Alegreya"/>
                <a:ea typeface="Alegreya"/>
                <a:cs typeface="Alegreya"/>
                <a:sym typeface="Alegreya"/>
              </a:rPr>
            </a:br>
            <a:r>
              <a:rPr b="1" lang="en-GB" sz="1600">
                <a:solidFill>
                  <a:srgbClr val="980000"/>
                </a:solidFill>
                <a:latin typeface="Alegreya"/>
                <a:ea typeface="Alegreya"/>
                <a:cs typeface="Alegreya"/>
                <a:sym typeface="Alegreya"/>
              </a:rPr>
              <a:t>Belangrijke Uitvindingen:</a:t>
            </a:r>
          </a:p>
        </p:txBody>
      </p:sp>
      <p:sp>
        <p:nvSpPr>
          <p:cNvPr id="82" name="Shape 8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sp>
        <p:nvSpPr>
          <p:cNvPr id="87" name="Shape 87"/>
          <p:cNvSpPr txBox="1"/>
          <p:nvPr>
            <p:ph idx="1" type="body"/>
          </p:nvPr>
        </p:nvSpPr>
        <p:spPr>
          <a:xfrm>
            <a:off x="261900" y="176325"/>
            <a:ext cx="4199100" cy="4967100"/>
          </a:xfrm>
          <a:prstGeom prst="rect">
            <a:avLst/>
          </a:prstGeom>
        </p:spPr>
        <p:txBody>
          <a:bodyPr anchorCtr="0" anchor="t" bIns="91425" lIns="91425" rIns="91425" tIns="91425">
            <a:noAutofit/>
          </a:bodyPr>
          <a:lstStyle/>
          <a:p>
            <a:pPr lvl="0" rtl="0">
              <a:spcBef>
                <a:spcPts val="0"/>
              </a:spcBef>
              <a:buNone/>
            </a:pPr>
            <a:r>
              <a:rPr b="1" lang="en-GB" sz="1600">
                <a:solidFill>
                  <a:srgbClr val="980000"/>
                </a:solidFill>
                <a:latin typeface="Alegreya"/>
                <a:ea typeface="Alegreya"/>
                <a:cs typeface="Alegreya"/>
                <a:sym typeface="Alegreya"/>
              </a:rPr>
              <a:t>Tijd voor vooruitgang!</a:t>
            </a:r>
            <a:br>
              <a:rPr lang="en-GB">
                <a:latin typeface="Alegreya"/>
                <a:ea typeface="Alegreya"/>
                <a:cs typeface="Alegreya"/>
                <a:sym typeface="Alegreya"/>
              </a:rPr>
            </a:br>
            <a:r>
              <a:rPr lang="en-GB" sz="1200">
                <a:latin typeface="Alegreya"/>
                <a:ea typeface="Alegreya"/>
                <a:cs typeface="Alegreya"/>
                <a:sym typeface="Alegreya"/>
              </a:rPr>
              <a:t>Terwijl in heel Europa fabrieken met stoommachines als paddenstoelen uit de grond schoten, draaiden in de Zaanstreek de windmolens nog op volle toeren. Als ze in 1863 niet besloten hadden om het Noordzeekanaal te graven, dan was in de Zaanstreek de tijd vast nog lang stil blijven staan. De meeste mensen vonden het wel best zo. Een van die mannen was Ericus Verkade. Hij was in 1853 al een patentoliefabriekje* gestart. Dat hij goed was in zaken doen zag iedereen: Hij moest zijn kleine fabriekje al snel uitbreiden. In 1868 kocht hij zijn eerste stoommachine, een apparaat dat maar liefst 12.000 kilo patentolie per dag fabriceerde. </a:t>
            </a:r>
          </a:p>
          <a:p>
            <a:pPr lvl="0" rtl="0">
              <a:spcBef>
                <a:spcPts val="0"/>
              </a:spcBef>
              <a:spcAft>
                <a:spcPts val="0"/>
              </a:spcAft>
              <a:buNone/>
            </a:pPr>
            <a:r>
              <a:rPr i="1" lang="en-GB" sz="1200">
                <a:latin typeface="Alegreya"/>
                <a:ea typeface="Alegreya"/>
                <a:cs typeface="Alegreya"/>
                <a:sym typeface="Alegreya"/>
              </a:rPr>
              <a:t>* </a:t>
            </a:r>
            <a:r>
              <a:rPr i="1" lang="en-GB" sz="1200">
                <a:latin typeface="Alegreya"/>
                <a:ea typeface="Alegreya"/>
                <a:cs typeface="Alegreya"/>
                <a:sym typeface="Alegreya"/>
              </a:rPr>
              <a:t>Patentolie: Olie die vroeger werd gebruikt om huizen mee te verlichten.</a:t>
            </a:r>
          </a:p>
          <a:p>
            <a:pPr lvl="0">
              <a:spcBef>
                <a:spcPts val="0"/>
              </a:spcBef>
              <a:spcAft>
                <a:spcPts val="0"/>
              </a:spcAft>
              <a:buNone/>
            </a:pPr>
            <a:br>
              <a:rPr b="1" lang="en-GB" sz="1600">
                <a:solidFill>
                  <a:srgbClr val="980000"/>
                </a:solidFill>
                <a:latin typeface="Alegreya"/>
                <a:ea typeface="Alegreya"/>
                <a:cs typeface="Alegreya"/>
                <a:sym typeface="Alegreya"/>
              </a:rPr>
            </a:br>
            <a:r>
              <a:rPr b="1" lang="en-GB" sz="1600">
                <a:solidFill>
                  <a:srgbClr val="980000"/>
                </a:solidFill>
                <a:latin typeface="Alegreya"/>
                <a:ea typeface="Alegreya"/>
                <a:cs typeface="Alegreya"/>
                <a:sym typeface="Alegreya"/>
              </a:rPr>
              <a:t>Zie ginds komt de stoombrood... </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In 1875 vond een ramp plaats. De fabriek brandde tot op de grond toe af. Maar Ericus Verkade zat niet bij de pakken neer. Hij bouwde geen nieuwe fabriek, maar ging granen en zaden verkopen. Met zijn vrouw en vijf zonen reisde hij door het hele land. </a:t>
            </a:r>
          </a:p>
        </p:txBody>
      </p:sp>
      <p:sp>
        <p:nvSpPr>
          <p:cNvPr id="88" name="Shape 88"/>
          <p:cNvSpPr txBox="1"/>
          <p:nvPr/>
        </p:nvSpPr>
        <p:spPr>
          <a:xfrm>
            <a:off x="4727925" y="396875"/>
            <a:ext cx="4159200" cy="16668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GB" sz="1200">
                <a:solidFill>
                  <a:schemeClr val="dk2"/>
                </a:solidFill>
                <a:latin typeface="Alegreya"/>
                <a:ea typeface="Alegreya"/>
                <a:cs typeface="Alegreya"/>
                <a:sym typeface="Alegreya"/>
              </a:rPr>
              <a:t>In 1886 was het weer tijd voor wat nieuws. Het werd iets dat ze in Zaandam nog niet hadden: een StoomBrood- en -Beschuitfabriek. Hij kocht een stuk grond, sloopte wat oude gebouwtjes, bouwde een nieuwe fabriek en plaatste daar een stoommachine in. Met deze machine kon er in een korte tijd veel vers brood en beschuit gebakken worden.</a:t>
            </a:r>
          </a:p>
        </p:txBody>
      </p:sp>
      <p:pic>
        <p:nvPicPr>
          <p:cNvPr id="89" name="Shape 89"/>
          <p:cNvPicPr preferRelativeResize="0"/>
          <p:nvPr/>
        </p:nvPicPr>
        <p:blipFill>
          <a:blip r:embed="rId3">
            <a:alphaModFix/>
          </a:blip>
          <a:stretch>
            <a:fillRect/>
          </a:stretch>
        </p:blipFill>
        <p:spPr>
          <a:xfrm rot="302784">
            <a:off x="5041421" y="1980995"/>
            <a:ext cx="3350906" cy="2260835"/>
          </a:xfrm>
          <a:prstGeom prst="rect">
            <a:avLst/>
          </a:prstGeom>
          <a:noFill/>
          <a:ln>
            <a:noFill/>
          </a:ln>
        </p:spPr>
      </p:pic>
      <p:sp>
        <p:nvSpPr>
          <p:cNvPr id="90" name="Shape 90"/>
          <p:cNvSpPr txBox="1"/>
          <p:nvPr/>
        </p:nvSpPr>
        <p:spPr>
          <a:xfrm>
            <a:off x="5136375" y="4332500"/>
            <a:ext cx="3094500" cy="263100"/>
          </a:xfrm>
          <a:prstGeom prst="rect">
            <a:avLst/>
          </a:prstGeom>
          <a:noFill/>
          <a:ln>
            <a:noFill/>
          </a:ln>
        </p:spPr>
        <p:txBody>
          <a:bodyPr anchorCtr="0" anchor="t" bIns="91425" lIns="91425" rIns="91425" tIns="91425">
            <a:noAutofit/>
          </a:bodyPr>
          <a:lstStyle/>
          <a:p>
            <a:pPr lvl="0">
              <a:spcBef>
                <a:spcPts val="0"/>
              </a:spcBef>
              <a:buNone/>
            </a:pPr>
            <a:r>
              <a:rPr i="1" lang="en-GB" sz="1100">
                <a:solidFill>
                  <a:schemeClr val="dk2"/>
                </a:solidFill>
                <a:latin typeface="Alegreya"/>
                <a:ea typeface="Alegreya"/>
                <a:cs typeface="Alegreya"/>
                <a:sym typeface="Alegreya"/>
              </a:rPr>
              <a:t>Hier zie je d</a:t>
            </a:r>
            <a:r>
              <a:rPr i="1" lang="en-GB" sz="1100">
                <a:solidFill>
                  <a:schemeClr val="dk2"/>
                </a:solidFill>
                <a:latin typeface="Alegreya"/>
                <a:ea typeface="Alegreya"/>
                <a:cs typeface="Alegreya"/>
                <a:sym typeface="Alegreya"/>
              </a:rPr>
              <a:t>e Stoombrood- en Beschuitfabriek!</a:t>
            </a:r>
          </a:p>
        </p:txBody>
      </p:sp>
      <p:sp>
        <p:nvSpPr>
          <p:cNvPr id="91" name="Shape 9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ph idx="1" type="body"/>
          </p:nvPr>
        </p:nvSpPr>
        <p:spPr>
          <a:xfrm>
            <a:off x="2584575" y="27225"/>
            <a:ext cx="6416700" cy="3472800"/>
          </a:xfrm>
          <a:prstGeom prst="rect">
            <a:avLst/>
          </a:prstGeom>
        </p:spPr>
        <p:txBody>
          <a:bodyPr anchorCtr="0" anchor="t" bIns="91425" lIns="91425" rIns="91425" tIns="91425">
            <a:noAutofit/>
          </a:bodyPr>
          <a:lstStyle/>
          <a:p>
            <a:pPr lvl="0" rtl="0">
              <a:spcBef>
                <a:spcPts val="0"/>
              </a:spcBef>
              <a:spcAft>
                <a:spcPts val="500"/>
              </a:spcAft>
              <a:buNone/>
            </a:pPr>
            <a:r>
              <a:rPr b="1" lang="en-GB" sz="1600">
                <a:solidFill>
                  <a:srgbClr val="980000"/>
                </a:solidFill>
                <a:latin typeface="Alegreya"/>
                <a:ea typeface="Alegreya"/>
                <a:cs typeface="Alegreya"/>
                <a:sym typeface="Alegreya"/>
              </a:rPr>
              <a:t>Beschuit in blik </a:t>
            </a:r>
            <a:br>
              <a:rPr lang="en-GB" sz="1200">
                <a:latin typeface="Alegreya"/>
                <a:ea typeface="Alegreya"/>
                <a:cs typeface="Alegreya"/>
                <a:sym typeface="Alegreya"/>
              </a:rPr>
            </a:br>
            <a:r>
              <a:rPr lang="en-GB" sz="1200">
                <a:latin typeface="Alegreya"/>
                <a:ea typeface="Alegreya"/>
                <a:cs typeface="Alegreya"/>
                <a:sym typeface="Alegreya"/>
              </a:rPr>
              <a:t>’Mag ik van u een kilo tweebacks?’ Als je deze vraag 120 jaar terug aan een bakker stelde, dan ging je met een kilo beschuitjes naar huis. Het woordje beschuit komt namelijk van het Franse woord ‘’biscuit’’, in het Duits ‘’zwieback’’, dat tweemaal gebakken betekent. Eigenlijk is een beschuitje dus niets meer dan een plat knapperig broodje dat om en om in de oven wordt gebakken. Verkade was de eerste beschuitfabriek van het land én het eerste merk dat zijn beschuiten niet meer los verkocht, maar in blikken. Op de blikken werd de naam Verkade geschilderd. Door het gebruik van de beschuitblikken bleef het beschuit langer vers en knapperig. </a:t>
            </a:r>
            <a:br>
              <a:rPr lang="en-GB" sz="1200">
                <a:latin typeface="Alegreya"/>
                <a:ea typeface="Alegreya"/>
                <a:cs typeface="Alegreya"/>
                <a:sym typeface="Alegreya"/>
              </a:rPr>
            </a:br>
          </a:p>
          <a:p>
            <a:pPr lvl="0">
              <a:spcBef>
                <a:spcPts val="0"/>
              </a:spcBef>
              <a:spcAft>
                <a:spcPts val="500"/>
              </a:spcAft>
              <a:buNone/>
            </a:pPr>
            <a:r>
              <a:rPr b="1" lang="en-GB" sz="1600">
                <a:solidFill>
                  <a:srgbClr val="980000"/>
                </a:solidFill>
                <a:latin typeface="Alegreya"/>
                <a:ea typeface="Alegreya"/>
                <a:cs typeface="Alegreya"/>
                <a:sym typeface="Alegreya"/>
              </a:rPr>
              <a:t>Van 100 naar 13 beschuiten in één verpakking</a:t>
            </a:r>
            <a:br>
              <a:rPr lang="en-GB" sz="1200">
                <a:latin typeface="Alegreya"/>
                <a:ea typeface="Alegreya"/>
                <a:cs typeface="Alegreya"/>
                <a:sym typeface="Alegreya"/>
              </a:rPr>
            </a:br>
            <a:r>
              <a:rPr lang="en-GB" sz="1200">
                <a:latin typeface="Alegreya"/>
                <a:ea typeface="Alegreya"/>
                <a:cs typeface="Alegreya"/>
                <a:sym typeface="Alegreya"/>
              </a:rPr>
              <a:t>Wat aten de ontdekkingsreizigers in de 17e eeuw? Scheepsbeschuit! Dit beschuit werd vooral in de Zaanstreek gebakken. Eerst werden ze alleen per 100 stuks verpakt. Later ook per 50 en 25. Mensen wilden nog kleinere verpakkingen. Uiteindelijk kwam Verkade met 13 beschuiten in één rol. Eigenlijk zaten er 14 beschuiten in een rol, maar toen het meel duurder werd, werd de hoeveelheid in de rol verlaagd naar 13 beschuiten, terwijl de prijs gelijk bleef. </a:t>
            </a:r>
            <a:br>
              <a:rPr lang="en-GB" sz="1200">
                <a:latin typeface="Alegreya"/>
                <a:ea typeface="Alegreya"/>
                <a:cs typeface="Alegreya"/>
                <a:sym typeface="Alegreya"/>
              </a:rPr>
            </a:br>
            <a:br>
              <a:rPr lang="en-GB" sz="1200">
                <a:latin typeface="Alegreya"/>
                <a:ea typeface="Alegreya"/>
                <a:cs typeface="Alegreya"/>
                <a:sym typeface="Alegreya"/>
              </a:rPr>
            </a:br>
          </a:p>
        </p:txBody>
      </p:sp>
      <p:pic>
        <p:nvPicPr>
          <p:cNvPr id="97" name="Shape 97"/>
          <p:cNvPicPr preferRelativeResize="0"/>
          <p:nvPr/>
        </p:nvPicPr>
        <p:blipFill>
          <a:blip r:embed="rId3">
            <a:alphaModFix/>
          </a:blip>
          <a:stretch>
            <a:fillRect/>
          </a:stretch>
        </p:blipFill>
        <p:spPr>
          <a:xfrm rot="-710300">
            <a:off x="390838" y="309698"/>
            <a:ext cx="1926097" cy="2808902"/>
          </a:xfrm>
          <a:prstGeom prst="rect">
            <a:avLst/>
          </a:prstGeom>
          <a:noFill/>
          <a:ln>
            <a:noFill/>
          </a:ln>
        </p:spPr>
      </p:pic>
      <p:pic>
        <p:nvPicPr>
          <p:cNvPr id="98" name="Shape 98"/>
          <p:cNvPicPr preferRelativeResize="0"/>
          <p:nvPr/>
        </p:nvPicPr>
        <p:blipFill>
          <a:blip r:embed="rId4">
            <a:alphaModFix/>
          </a:blip>
          <a:stretch>
            <a:fillRect/>
          </a:stretch>
        </p:blipFill>
        <p:spPr>
          <a:xfrm rot="11">
            <a:off x="6696907" y="3366445"/>
            <a:ext cx="2052584" cy="1539455"/>
          </a:xfrm>
          <a:prstGeom prst="rect">
            <a:avLst/>
          </a:prstGeom>
          <a:noFill/>
          <a:ln>
            <a:noFill/>
          </a:ln>
        </p:spPr>
      </p:pic>
      <p:sp>
        <p:nvSpPr>
          <p:cNvPr id="99" name="Shape 99"/>
          <p:cNvSpPr txBox="1"/>
          <p:nvPr/>
        </p:nvSpPr>
        <p:spPr>
          <a:xfrm>
            <a:off x="1845250" y="3708675"/>
            <a:ext cx="4851600" cy="963300"/>
          </a:xfrm>
          <a:prstGeom prst="rect">
            <a:avLst/>
          </a:prstGeom>
          <a:noFill/>
          <a:ln>
            <a:noFill/>
          </a:ln>
        </p:spPr>
        <p:txBody>
          <a:bodyPr anchorCtr="0" anchor="t" bIns="91425" lIns="91425" rIns="91425" tIns="91425">
            <a:noAutofit/>
          </a:bodyPr>
          <a:lstStyle/>
          <a:p>
            <a:pPr lvl="0">
              <a:spcBef>
                <a:spcPts val="0"/>
              </a:spcBef>
              <a:buNone/>
            </a:pPr>
            <a:r>
              <a:rPr i="1" lang="en-GB" sz="1200">
                <a:solidFill>
                  <a:schemeClr val="dk2"/>
                </a:solidFill>
                <a:latin typeface="Alegreya"/>
                <a:ea typeface="Alegreya"/>
                <a:cs typeface="Alegreya"/>
                <a:sym typeface="Alegreya"/>
              </a:rPr>
              <a:t>Op de plaatjes kun je zien hoe de beschuitblikken er vroeger uitzagen. De afbeeldingen onderin laten zien hoe groot de eerste beschuitblikken waren. Even later werden de ronde beschuitblikken uitgevonden, zoals je op de afbeelding linksboven kunt zien.  De afbeelding is een reclameposter.</a:t>
            </a:r>
          </a:p>
        </p:txBody>
      </p:sp>
      <p:pic>
        <p:nvPicPr>
          <p:cNvPr id="100" name="Shape 100"/>
          <p:cNvPicPr preferRelativeResize="0"/>
          <p:nvPr/>
        </p:nvPicPr>
        <p:blipFill>
          <a:blip r:embed="rId5">
            <a:alphaModFix/>
          </a:blip>
          <a:stretch>
            <a:fillRect/>
          </a:stretch>
        </p:blipFill>
        <p:spPr>
          <a:xfrm rot="-667375">
            <a:off x="137373" y="3429625"/>
            <a:ext cx="1640133" cy="1583900"/>
          </a:xfrm>
          <a:prstGeom prst="rect">
            <a:avLst/>
          </a:prstGeom>
          <a:noFill/>
          <a:ln>
            <a:noFill/>
          </a:ln>
        </p:spPr>
      </p:pic>
      <p:sp>
        <p:nvSpPr>
          <p:cNvPr id="101" name="Shape 10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idx="1" type="body"/>
          </p:nvPr>
        </p:nvSpPr>
        <p:spPr>
          <a:xfrm>
            <a:off x="311700" y="135500"/>
            <a:ext cx="3863400" cy="4564800"/>
          </a:xfrm>
          <a:prstGeom prst="rect">
            <a:avLst/>
          </a:prstGeom>
        </p:spPr>
        <p:txBody>
          <a:bodyPr anchorCtr="0" anchor="t" bIns="91425" lIns="91425" rIns="91425" tIns="91425">
            <a:noAutofit/>
          </a:bodyPr>
          <a:lstStyle/>
          <a:p>
            <a:pPr lvl="0" rtl="0">
              <a:spcBef>
                <a:spcPts val="0"/>
              </a:spcBef>
              <a:spcAft>
                <a:spcPts val="500"/>
              </a:spcAft>
              <a:buNone/>
            </a:pPr>
            <a:r>
              <a:rPr b="1" lang="en-GB" sz="1600">
                <a:solidFill>
                  <a:srgbClr val="980000"/>
                </a:solidFill>
                <a:latin typeface="Alegreya"/>
                <a:ea typeface="Alegreya"/>
                <a:cs typeface="Alegreya"/>
                <a:sym typeface="Alegreya"/>
              </a:rPr>
              <a:t>Huh... Waxinelichtjes? </a:t>
            </a:r>
            <a:br>
              <a:rPr lang="en-GB" sz="1200">
                <a:latin typeface="Alegreya"/>
                <a:ea typeface="Alegreya"/>
                <a:cs typeface="Alegreya"/>
                <a:sym typeface="Alegreya"/>
              </a:rPr>
            </a:br>
            <a:r>
              <a:rPr lang="en-GB" sz="1200">
                <a:latin typeface="Alegreya"/>
                <a:ea typeface="Alegreya"/>
                <a:cs typeface="Alegreya"/>
                <a:sym typeface="Alegreya"/>
              </a:rPr>
              <a:t>Ericus Verkade had vijf zonen. Een werd toneelspeler, een kunstschilder. Drie werden er zakenman. De oudste twee, Ericus junior en Arnold, werden in 1887 baas van de fabrieken in Zaandam. Nog een zoon als baas? Dat zag vader Verkade niet zitten. Voor nummer drie, Anton, startte hij in 1898 de Waxinelicht-fabriek der Firma E.G. Verkade &amp; Zn. In Amsterdam. Vroeger kwamen bijna alle waxinelichtjes die je in Nederland zag branden uit deze fabriek. </a:t>
            </a:r>
            <a:br>
              <a:rPr lang="en-GB" sz="1200">
                <a:latin typeface="Alegreya"/>
                <a:ea typeface="Alegreya"/>
                <a:cs typeface="Alegreya"/>
                <a:sym typeface="Alegreya"/>
              </a:rPr>
            </a:br>
            <a:r>
              <a:rPr b="1" lang="en-GB" sz="1600">
                <a:solidFill>
                  <a:srgbClr val="980000"/>
                </a:solidFill>
                <a:latin typeface="Alegreya"/>
                <a:ea typeface="Alegreya"/>
                <a:cs typeface="Alegreya"/>
                <a:sym typeface="Alegreya"/>
              </a:rPr>
              <a:t>Wax cool! </a:t>
            </a:r>
            <a:br>
              <a:rPr lang="en-GB" sz="1200">
                <a:latin typeface="Alegreya"/>
                <a:ea typeface="Alegreya"/>
                <a:cs typeface="Alegreya"/>
                <a:sym typeface="Alegreya"/>
              </a:rPr>
            </a:br>
            <a:r>
              <a:rPr lang="en-GB" sz="1200">
                <a:latin typeface="Alegreya"/>
                <a:ea typeface="Alegreya"/>
                <a:cs typeface="Alegreya"/>
                <a:sym typeface="Alegreya"/>
              </a:rPr>
              <a:t>Nog een uitvinding van Verkade: het woordje waxine. Wax is het Engelse woord voor het vet Paraffine. Paraffine is een wit, vettig stofje gemaakt van aardolie en teer.</a:t>
            </a:r>
          </a:p>
          <a:p>
            <a:pPr lvl="0" rtl="0">
              <a:spcBef>
                <a:spcPts val="0"/>
              </a:spcBef>
              <a:spcAft>
                <a:spcPts val="500"/>
              </a:spcAft>
              <a:buNone/>
            </a:pPr>
            <a:r>
              <a:t/>
            </a:r>
            <a:endParaRPr sz="1200">
              <a:latin typeface="Alegreya"/>
              <a:ea typeface="Alegreya"/>
              <a:cs typeface="Alegreya"/>
              <a:sym typeface="Alegreya"/>
            </a:endParaRPr>
          </a:p>
          <a:p>
            <a:pPr lvl="0">
              <a:spcBef>
                <a:spcPts val="0"/>
              </a:spcBef>
              <a:spcAft>
                <a:spcPts val="500"/>
              </a:spcAft>
              <a:buNone/>
            </a:pPr>
            <a:r>
              <a:rPr i="1" lang="en-GB" sz="1200">
                <a:latin typeface="Alegreya"/>
                <a:ea typeface="Alegreya"/>
                <a:cs typeface="Alegreya"/>
                <a:sym typeface="Alegreya"/>
              </a:rPr>
              <a:t>Wist je dat de waxinefabriek in 1991 werd verkocht aan Bolsius? In 1992 werden de laatste waxinelichtjes van Verkade verkocht. Het verkopen van waxinelichtjes pastte niet meer bij de activiteiten  van Verkade.</a:t>
            </a:r>
          </a:p>
        </p:txBody>
      </p:sp>
      <p:pic>
        <p:nvPicPr>
          <p:cNvPr id="107" name="Shape 107"/>
          <p:cNvPicPr preferRelativeResize="0"/>
          <p:nvPr/>
        </p:nvPicPr>
        <p:blipFill>
          <a:blip r:embed="rId3">
            <a:alphaModFix/>
          </a:blip>
          <a:stretch>
            <a:fillRect/>
          </a:stretch>
        </p:blipFill>
        <p:spPr>
          <a:xfrm rot="435573">
            <a:off x="6766796" y="1203301"/>
            <a:ext cx="2243534" cy="2257921"/>
          </a:xfrm>
          <a:prstGeom prst="rect">
            <a:avLst/>
          </a:prstGeom>
          <a:noFill/>
          <a:ln>
            <a:noFill/>
          </a:ln>
        </p:spPr>
      </p:pic>
      <p:pic>
        <p:nvPicPr>
          <p:cNvPr id="108" name="Shape 108"/>
          <p:cNvPicPr preferRelativeResize="0"/>
          <p:nvPr/>
        </p:nvPicPr>
        <p:blipFill>
          <a:blip r:embed="rId4">
            <a:alphaModFix/>
          </a:blip>
          <a:stretch>
            <a:fillRect/>
          </a:stretch>
        </p:blipFill>
        <p:spPr>
          <a:xfrm>
            <a:off x="5931037" y="83325"/>
            <a:ext cx="1457324" cy="2381250"/>
          </a:xfrm>
          <a:prstGeom prst="rect">
            <a:avLst/>
          </a:prstGeom>
          <a:noFill/>
          <a:ln>
            <a:noFill/>
          </a:ln>
        </p:spPr>
      </p:pic>
      <p:pic>
        <p:nvPicPr>
          <p:cNvPr id="109" name="Shape 109"/>
          <p:cNvPicPr preferRelativeResize="0"/>
          <p:nvPr/>
        </p:nvPicPr>
        <p:blipFill>
          <a:blip r:embed="rId5">
            <a:alphaModFix/>
          </a:blip>
          <a:stretch>
            <a:fillRect/>
          </a:stretch>
        </p:blipFill>
        <p:spPr>
          <a:xfrm rot="-615285">
            <a:off x="4634500" y="1310087"/>
            <a:ext cx="1539228" cy="2523324"/>
          </a:xfrm>
          <a:prstGeom prst="rect">
            <a:avLst/>
          </a:prstGeom>
          <a:noFill/>
          <a:ln>
            <a:noFill/>
          </a:ln>
        </p:spPr>
      </p:pic>
      <p:pic>
        <p:nvPicPr>
          <p:cNvPr id="110" name="Shape 110"/>
          <p:cNvPicPr preferRelativeResize="0"/>
          <p:nvPr/>
        </p:nvPicPr>
        <p:blipFill>
          <a:blip r:embed="rId6">
            <a:alphaModFix/>
          </a:blip>
          <a:stretch>
            <a:fillRect/>
          </a:stretch>
        </p:blipFill>
        <p:spPr>
          <a:xfrm>
            <a:off x="6137275" y="2576830"/>
            <a:ext cx="1457324" cy="2365065"/>
          </a:xfrm>
          <a:prstGeom prst="rect">
            <a:avLst/>
          </a:prstGeom>
          <a:noFill/>
          <a:ln>
            <a:noFill/>
          </a:ln>
        </p:spPr>
      </p:pic>
      <p:sp>
        <p:nvSpPr>
          <p:cNvPr id="111" name="Shape 11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idx="1" type="body"/>
          </p:nvPr>
        </p:nvSpPr>
        <p:spPr>
          <a:xfrm>
            <a:off x="311700" y="285750"/>
            <a:ext cx="3629400" cy="4283100"/>
          </a:xfrm>
          <a:prstGeom prst="rect">
            <a:avLst/>
          </a:prstGeom>
        </p:spPr>
        <p:txBody>
          <a:bodyPr anchorCtr="0" anchor="t" bIns="91425" lIns="91425" rIns="91425" tIns="91425">
            <a:noAutofit/>
          </a:bodyPr>
          <a:lstStyle/>
          <a:p>
            <a:pPr lvl="0">
              <a:spcBef>
                <a:spcPts val="0"/>
              </a:spcBef>
              <a:buNone/>
            </a:pPr>
            <a:r>
              <a:rPr b="1" lang="en-GB" sz="1600">
                <a:solidFill>
                  <a:srgbClr val="980000"/>
                </a:solidFill>
                <a:highlight>
                  <a:srgbClr val="FFFFFF"/>
                </a:highlight>
                <a:latin typeface="Alegreya"/>
                <a:ea typeface="Alegreya"/>
                <a:cs typeface="Alegreya"/>
                <a:sym typeface="Alegreya"/>
              </a:rPr>
              <a:t>1903: Het begin van de Verkade albums</a:t>
            </a:r>
            <a:r>
              <a:rPr lang="en-GB" sz="1600">
                <a:solidFill>
                  <a:srgbClr val="980000"/>
                </a:solidFill>
                <a:highlight>
                  <a:srgbClr val="FFFFFF"/>
                </a:highlight>
                <a:latin typeface="Alegreya"/>
                <a:ea typeface="Alegreya"/>
                <a:cs typeface="Alegreya"/>
                <a:sym typeface="Alegreya"/>
              </a:rPr>
              <a:t>.</a:t>
            </a:r>
            <a:br>
              <a:rPr lang="en-GB" sz="1600">
                <a:solidFill>
                  <a:srgbClr val="980000"/>
                </a:solidFill>
                <a:highlight>
                  <a:srgbClr val="FFFFFF"/>
                </a:highlight>
                <a:latin typeface="Alegreya"/>
                <a:ea typeface="Alegreya"/>
                <a:cs typeface="Alegreya"/>
                <a:sym typeface="Alegreya"/>
              </a:rPr>
            </a:br>
            <a:r>
              <a:rPr lang="en-GB" sz="1200">
                <a:highlight>
                  <a:srgbClr val="FFFFFF"/>
                </a:highlight>
                <a:latin typeface="Alegreya"/>
                <a:ea typeface="Alegreya"/>
                <a:cs typeface="Alegreya"/>
                <a:sym typeface="Alegreya"/>
              </a:rPr>
              <a:t>De meest bekende en succesvolle consumentenactie van Verkade was het uitbrengen van de ‘Verkade Albums’. Vanaf 1903 voegde Verkade diverse plaatjes bij de verpakkingen. In totaal zijn er 35 verschillende albums uitgegeven; dertig in de periode van 1903-1940 en nog vijf na 1965. Nog steeds zijn de Verkade albums erg bekend en worden de plaatjes en albums door vele fervente verzamelaars gespaard.</a:t>
            </a:r>
          </a:p>
        </p:txBody>
      </p:sp>
      <p:pic>
        <p:nvPicPr>
          <p:cNvPr id="117" name="Shape 117"/>
          <p:cNvPicPr preferRelativeResize="0"/>
          <p:nvPr/>
        </p:nvPicPr>
        <p:blipFill>
          <a:blip r:embed="rId3">
            <a:alphaModFix/>
          </a:blip>
          <a:stretch>
            <a:fillRect/>
          </a:stretch>
        </p:blipFill>
        <p:spPr>
          <a:xfrm>
            <a:off x="372050" y="2490275"/>
            <a:ext cx="2815700" cy="2006174"/>
          </a:xfrm>
          <a:prstGeom prst="rect">
            <a:avLst/>
          </a:prstGeom>
          <a:noFill/>
          <a:ln>
            <a:noFill/>
          </a:ln>
        </p:spPr>
      </p:pic>
      <p:sp>
        <p:nvSpPr>
          <p:cNvPr id="118" name="Shape 118"/>
          <p:cNvSpPr txBox="1"/>
          <p:nvPr/>
        </p:nvSpPr>
        <p:spPr>
          <a:xfrm>
            <a:off x="3389300" y="3991675"/>
            <a:ext cx="4309500" cy="883800"/>
          </a:xfrm>
          <a:prstGeom prst="rect">
            <a:avLst/>
          </a:prstGeom>
          <a:noFill/>
          <a:ln>
            <a:noFill/>
          </a:ln>
        </p:spPr>
        <p:txBody>
          <a:bodyPr anchorCtr="0" anchor="t" bIns="91425" lIns="91425" rIns="91425" tIns="91425">
            <a:noAutofit/>
          </a:bodyPr>
          <a:lstStyle/>
          <a:p>
            <a:pPr lvl="0">
              <a:spcBef>
                <a:spcPts val="0"/>
              </a:spcBef>
              <a:buNone/>
            </a:pPr>
            <a:r>
              <a:rPr i="1" lang="en-GB" sz="1200">
                <a:solidFill>
                  <a:schemeClr val="dk2"/>
                </a:solidFill>
                <a:latin typeface="Alegreya"/>
                <a:ea typeface="Alegreya"/>
                <a:cs typeface="Alegreya"/>
                <a:sym typeface="Alegreya"/>
              </a:rPr>
              <a:t>Links zie je de albumafdeling. De meisjes zijn hard aan het werk om de ruilaanvragen van de verzamelaars te beantwoorden. De kasten staan vol met mappen met albumplaatjes. </a:t>
            </a:r>
            <a:br>
              <a:rPr i="1" lang="en-GB" sz="1200">
                <a:solidFill>
                  <a:schemeClr val="dk2"/>
                </a:solidFill>
                <a:latin typeface="Alegreya"/>
                <a:ea typeface="Alegreya"/>
                <a:cs typeface="Alegreya"/>
                <a:sym typeface="Alegreya"/>
              </a:rPr>
            </a:br>
            <a:r>
              <a:rPr i="1" lang="en-GB" sz="1200">
                <a:solidFill>
                  <a:schemeClr val="dk2"/>
                </a:solidFill>
                <a:latin typeface="Alegreya"/>
                <a:ea typeface="Alegreya"/>
                <a:cs typeface="Alegreya"/>
                <a:sym typeface="Alegreya"/>
              </a:rPr>
              <a:t>Rechtsboven zie je hoe een Verkade Plaatjes Album eruit zag.  </a:t>
            </a:r>
          </a:p>
        </p:txBody>
      </p:sp>
      <p:pic>
        <p:nvPicPr>
          <p:cNvPr id="119" name="Shape 119"/>
          <p:cNvPicPr preferRelativeResize="0"/>
          <p:nvPr/>
        </p:nvPicPr>
        <p:blipFill>
          <a:blip r:embed="rId4">
            <a:alphaModFix/>
          </a:blip>
          <a:stretch>
            <a:fillRect/>
          </a:stretch>
        </p:blipFill>
        <p:spPr>
          <a:xfrm>
            <a:off x="4214235" y="933437"/>
            <a:ext cx="4705089" cy="2987724"/>
          </a:xfrm>
          <a:prstGeom prst="rect">
            <a:avLst/>
          </a:prstGeom>
          <a:noFill/>
          <a:ln>
            <a:noFill/>
          </a:ln>
        </p:spPr>
      </p:pic>
      <p:sp>
        <p:nvSpPr>
          <p:cNvPr id="120" name="Shape 1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idx="1" type="body"/>
          </p:nvPr>
        </p:nvSpPr>
        <p:spPr>
          <a:xfrm>
            <a:off x="311700" y="222250"/>
            <a:ext cx="6149399" cy="4830900"/>
          </a:xfrm>
          <a:prstGeom prst="rect">
            <a:avLst/>
          </a:prstGeom>
        </p:spPr>
        <p:txBody>
          <a:bodyPr anchorCtr="0" anchor="t" bIns="91425" lIns="91425" rIns="91425" tIns="91425">
            <a:noAutofit/>
          </a:bodyPr>
          <a:lstStyle/>
          <a:p>
            <a:pPr lvl="0">
              <a:spcBef>
                <a:spcPts val="0"/>
              </a:spcBef>
              <a:spcAft>
                <a:spcPts val="500"/>
              </a:spcAft>
              <a:buNone/>
            </a:pPr>
            <a:r>
              <a:rPr b="1" lang="en-GB" sz="1600">
                <a:solidFill>
                  <a:srgbClr val="980000"/>
                </a:solidFill>
                <a:latin typeface="Alegreya"/>
                <a:ea typeface="Alegreya"/>
                <a:cs typeface="Alegreya"/>
                <a:sym typeface="Alegreya"/>
              </a:rPr>
              <a:t>1911: Van brood tot koek</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De familie Verkade had grote plannen met de StoomBrood- en -BeschuitFabriek. Ze wilde meer dan alleen brood en beschuit bakken en verkopen. En dus richtten vader en zonen in 1911 in de beschuitfabriek een proefbakkerij in. In deze bakkerij probeerden de bakkers het ultieme knapperige biscuitje (zeg biskwietje) te bakken. Zoon Anton Verkade werd zelfs naar Engeland, het geboorteland van de biscuit, gestuurd om de biscuitbakkersopleiding te doen. In 1915 begonnen ze met de bouw van een eigen biscuitfabriek.  In 1919 rolde de eerste rol biscuit van de lopende band. In de BiFaH*  werkten de mannen in de bakkerij en meisjes en vrouwen op de sorteer- en inpakafdeling. In 1920 stopt Verkade met het bakken van brood.  </a:t>
            </a:r>
          </a:p>
          <a:p>
            <a:pPr lvl="0">
              <a:spcBef>
                <a:spcPts val="0"/>
              </a:spcBef>
              <a:spcAft>
                <a:spcPts val="500"/>
              </a:spcAft>
              <a:buNone/>
            </a:pPr>
            <a:r>
              <a:rPr i="1" lang="en-GB" sz="1200">
                <a:latin typeface="Alegreya"/>
                <a:ea typeface="Alegreya"/>
                <a:cs typeface="Alegreya"/>
                <a:sym typeface="Alegreya"/>
              </a:rPr>
              <a:t>*BiFa = bijnaam van de Biscuitfabriek.</a:t>
            </a:r>
          </a:p>
          <a:p>
            <a:pPr lvl="0" rtl="0">
              <a:spcBef>
                <a:spcPts val="0"/>
              </a:spcBef>
              <a:spcAft>
                <a:spcPts val="500"/>
              </a:spcAft>
              <a:buNone/>
            </a:pPr>
            <a:r>
              <a:rPr lang="en-GB" sz="1200">
                <a:latin typeface="Alegreya"/>
                <a:ea typeface="Alegreya"/>
                <a:cs typeface="Alegreya"/>
                <a:sym typeface="Alegreya"/>
              </a:rPr>
              <a:t>Tegenwoordig bakt de fabriek in Zaandam wel 7 miljard biscuits en koekjes per jaar!</a:t>
            </a:r>
            <a:br>
              <a:rPr lang="en-GB" sz="1200">
                <a:latin typeface="Alegreya"/>
                <a:ea typeface="Alegreya"/>
                <a:cs typeface="Alegreya"/>
                <a:sym typeface="Alegreya"/>
              </a:rPr>
            </a:br>
            <a:br>
              <a:rPr lang="en-GB" sz="1200">
                <a:latin typeface="Alegreya"/>
                <a:ea typeface="Alegreya"/>
                <a:cs typeface="Alegreya"/>
                <a:sym typeface="Alegreya"/>
              </a:rPr>
            </a:br>
            <a:r>
              <a:rPr b="1" lang="en-GB" sz="1600">
                <a:solidFill>
                  <a:srgbClr val="980000"/>
                </a:solidFill>
                <a:latin typeface="Alegreya"/>
                <a:ea typeface="Alegreya"/>
                <a:cs typeface="Alegreya"/>
                <a:sym typeface="Alegreya"/>
              </a:rPr>
              <a:t>Groot geheim!</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De recepten van de koekjes en biscuits zijn groot geheim! Alleen de bakkers weten hoe de machines werken en de koekjes en biscuits worden gemaakt. </a:t>
            </a:r>
          </a:p>
          <a:p>
            <a:pPr lvl="0" rtl="0">
              <a:spcBef>
                <a:spcPts val="0"/>
              </a:spcBef>
              <a:spcAft>
                <a:spcPts val="500"/>
              </a:spcAft>
              <a:buNone/>
            </a:pPr>
            <a:r>
              <a:rPr b="1" lang="en-GB" sz="1600">
                <a:solidFill>
                  <a:srgbClr val="980000"/>
                </a:solidFill>
                <a:latin typeface="Alegreya"/>
                <a:ea typeface="Alegreya"/>
                <a:cs typeface="Alegreya"/>
                <a:sym typeface="Alegreya"/>
              </a:rPr>
              <a:t>Verkade koekblik </a:t>
            </a:r>
            <a:br>
              <a:rPr b="1" lang="en-GB" sz="1600">
                <a:solidFill>
                  <a:srgbClr val="980000"/>
                </a:solidFill>
                <a:latin typeface="Alegreya"/>
                <a:ea typeface="Alegreya"/>
                <a:cs typeface="Alegreya"/>
                <a:sym typeface="Alegreya"/>
              </a:rPr>
            </a:br>
            <a:r>
              <a:rPr lang="en-GB" sz="1200">
                <a:latin typeface="Alegreya"/>
                <a:ea typeface="Alegreya"/>
                <a:cs typeface="Alegreya"/>
                <a:sym typeface="Alegreya"/>
              </a:rPr>
              <a:t>Verkade bracht in 1915 het eerste ronde koekblik op de markt. Het koekblik werd speciaal ontworpen voor de waaierwafels. Hier bleef het niet alleen bij, Verkade bleef verschillende koekblikken ontwerpen en heeft ondertussen al een hele collectie opgebouwd.</a:t>
            </a:r>
          </a:p>
        </p:txBody>
      </p:sp>
      <p:pic>
        <p:nvPicPr>
          <p:cNvPr id="126" name="Shape 126"/>
          <p:cNvPicPr preferRelativeResize="0"/>
          <p:nvPr/>
        </p:nvPicPr>
        <p:blipFill>
          <a:blip r:embed="rId3">
            <a:alphaModFix/>
          </a:blip>
          <a:stretch>
            <a:fillRect/>
          </a:stretch>
        </p:blipFill>
        <p:spPr>
          <a:xfrm>
            <a:off x="6608550" y="133587"/>
            <a:ext cx="2314575" cy="1666875"/>
          </a:xfrm>
          <a:prstGeom prst="rect">
            <a:avLst/>
          </a:prstGeom>
          <a:noFill/>
          <a:ln>
            <a:noFill/>
          </a:ln>
        </p:spPr>
      </p:pic>
      <p:pic>
        <p:nvPicPr>
          <p:cNvPr id="127" name="Shape 127"/>
          <p:cNvPicPr preferRelativeResize="0"/>
          <p:nvPr/>
        </p:nvPicPr>
        <p:blipFill rotWithShape="1">
          <a:blip r:embed="rId4">
            <a:alphaModFix/>
          </a:blip>
          <a:srcRect b="0" l="11108" r="19461" t="9214"/>
          <a:stretch/>
        </p:blipFill>
        <p:spPr>
          <a:xfrm>
            <a:off x="6049424" y="2144800"/>
            <a:ext cx="1552924" cy="1350399"/>
          </a:xfrm>
          <a:prstGeom prst="rect">
            <a:avLst/>
          </a:prstGeom>
          <a:noFill/>
          <a:ln>
            <a:noFill/>
          </a:ln>
        </p:spPr>
      </p:pic>
      <p:pic>
        <p:nvPicPr>
          <p:cNvPr id="128" name="Shape 128"/>
          <p:cNvPicPr preferRelativeResize="0"/>
          <p:nvPr/>
        </p:nvPicPr>
        <p:blipFill rotWithShape="1">
          <a:blip r:embed="rId5">
            <a:alphaModFix/>
          </a:blip>
          <a:srcRect b="6041" l="19121" r="17184" t="11430"/>
          <a:stretch/>
        </p:blipFill>
        <p:spPr>
          <a:xfrm>
            <a:off x="6717074" y="3692697"/>
            <a:ext cx="1458124" cy="1257352"/>
          </a:xfrm>
          <a:prstGeom prst="rect">
            <a:avLst/>
          </a:prstGeom>
          <a:noFill/>
          <a:ln>
            <a:noFill/>
          </a:ln>
        </p:spPr>
      </p:pic>
      <p:pic>
        <p:nvPicPr>
          <p:cNvPr id="129" name="Shape 129"/>
          <p:cNvPicPr preferRelativeResize="0"/>
          <p:nvPr/>
        </p:nvPicPr>
        <p:blipFill>
          <a:blip r:embed="rId6">
            <a:alphaModFix/>
          </a:blip>
          <a:stretch>
            <a:fillRect/>
          </a:stretch>
        </p:blipFill>
        <p:spPr>
          <a:xfrm rot="543836">
            <a:off x="7656377" y="2419769"/>
            <a:ext cx="1278819" cy="1239566"/>
          </a:xfrm>
          <a:prstGeom prst="rect">
            <a:avLst/>
          </a:prstGeom>
          <a:noFill/>
          <a:ln>
            <a:noFill/>
          </a:ln>
        </p:spPr>
      </p:pic>
      <p:sp>
        <p:nvSpPr>
          <p:cNvPr id="130" name="Shape 1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rot="1">
            <a:off x="312187" y="2401321"/>
            <a:ext cx="1797824" cy="1150900"/>
          </a:xfrm>
          <a:prstGeom prst="rect">
            <a:avLst/>
          </a:prstGeom>
          <a:noFill/>
          <a:ln>
            <a:noFill/>
          </a:ln>
        </p:spPr>
      </p:pic>
      <p:pic>
        <p:nvPicPr>
          <p:cNvPr id="136" name="Shape 136"/>
          <p:cNvPicPr preferRelativeResize="0"/>
          <p:nvPr/>
        </p:nvPicPr>
        <p:blipFill>
          <a:blip r:embed="rId4">
            <a:alphaModFix/>
          </a:blip>
          <a:stretch>
            <a:fillRect/>
          </a:stretch>
        </p:blipFill>
        <p:spPr>
          <a:xfrm rot="2">
            <a:off x="346448" y="3694521"/>
            <a:ext cx="1798303" cy="1208456"/>
          </a:xfrm>
          <a:prstGeom prst="rect">
            <a:avLst/>
          </a:prstGeom>
          <a:noFill/>
          <a:ln>
            <a:noFill/>
          </a:ln>
        </p:spPr>
      </p:pic>
      <p:sp>
        <p:nvSpPr>
          <p:cNvPr id="137" name="Shape 137"/>
          <p:cNvSpPr txBox="1"/>
          <p:nvPr>
            <p:ph idx="1" type="body"/>
          </p:nvPr>
        </p:nvSpPr>
        <p:spPr>
          <a:xfrm>
            <a:off x="311700" y="382750"/>
            <a:ext cx="4009800" cy="1949400"/>
          </a:xfrm>
          <a:prstGeom prst="rect">
            <a:avLst/>
          </a:prstGeom>
        </p:spPr>
        <p:txBody>
          <a:bodyPr anchorCtr="0" anchor="t" bIns="91425" lIns="91425" rIns="91425" tIns="91425">
            <a:noAutofit/>
          </a:bodyPr>
          <a:lstStyle/>
          <a:p>
            <a:pPr lvl="0">
              <a:spcBef>
                <a:spcPts val="0"/>
              </a:spcBef>
              <a:buNone/>
            </a:pPr>
            <a:r>
              <a:rPr b="1" lang="en-GB" sz="1600">
                <a:solidFill>
                  <a:srgbClr val="980000"/>
                </a:solidFill>
                <a:latin typeface="Alegreya"/>
                <a:ea typeface="Alegreya"/>
                <a:cs typeface="Alegreya"/>
                <a:sym typeface="Alegreya"/>
              </a:rPr>
              <a:t>1914 - 1918: Verkade en suikerwerk</a:t>
            </a:r>
          </a:p>
          <a:p>
            <a:pPr lvl="0">
              <a:spcBef>
                <a:spcPts val="0"/>
              </a:spcBef>
              <a:buNone/>
            </a:pPr>
            <a:r>
              <a:rPr lang="en-GB" sz="1200">
                <a:latin typeface="Alegreya"/>
                <a:ea typeface="Alegreya"/>
                <a:cs typeface="Alegreya"/>
                <a:sym typeface="Alegreya"/>
              </a:rPr>
              <a:t>Naast het maken van beschuit en biscuits, begon Verkade in de Eerste Wereldoorlog met het maken van ‘suikerwerk’. De tekorten aan meel en gist werden steeds groter in tegenstelling tot de suikervoorraad. Verkade besloot daarom te beginnen aan het maken van suikerwerken. Dit werd de basis voor de latere suikerwerk-, toffee- en chocoladefabriek.</a:t>
            </a:r>
          </a:p>
          <a:p>
            <a:pPr lvl="0">
              <a:spcBef>
                <a:spcPts val="0"/>
              </a:spcBef>
              <a:buNone/>
            </a:pPr>
            <a:r>
              <a:t/>
            </a:r>
            <a:endParaRPr i="1" sz="1200">
              <a:latin typeface="Alegreya"/>
              <a:ea typeface="Alegreya"/>
              <a:cs typeface="Alegreya"/>
              <a:sym typeface="Alegreya"/>
            </a:endParaRPr>
          </a:p>
        </p:txBody>
      </p:sp>
      <p:pic>
        <p:nvPicPr>
          <p:cNvPr id="138" name="Shape 138"/>
          <p:cNvPicPr preferRelativeResize="0"/>
          <p:nvPr/>
        </p:nvPicPr>
        <p:blipFill>
          <a:blip r:embed="rId5">
            <a:alphaModFix/>
          </a:blip>
          <a:stretch>
            <a:fillRect/>
          </a:stretch>
        </p:blipFill>
        <p:spPr>
          <a:xfrm rot="334914">
            <a:off x="6114226" y="262327"/>
            <a:ext cx="2930196" cy="2190294"/>
          </a:xfrm>
          <a:prstGeom prst="rect">
            <a:avLst/>
          </a:prstGeom>
          <a:noFill/>
          <a:ln>
            <a:noFill/>
          </a:ln>
        </p:spPr>
      </p:pic>
      <p:pic>
        <p:nvPicPr>
          <p:cNvPr id="139" name="Shape 139"/>
          <p:cNvPicPr preferRelativeResize="0"/>
          <p:nvPr/>
        </p:nvPicPr>
        <p:blipFill>
          <a:blip r:embed="rId6">
            <a:alphaModFix/>
          </a:blip>
          <a:stretch>
            <a:fillRect/>
          </a:stretch>
        </p:blipFill>
        <p:spPr>
          <a:xfrm rot="-242434">
            <a:off x="4461093" y="358699"/>
            <a:ext cx="1698475" cy="2174075"/>
          </a:xfrm>
          <a:prstGeom prst="rect">
            <a:avLst/>
          </a:prstGeom>
          <a:noFill/>
          <a:ln>
            <a:noFill/>
          </a:ln>
        </p:spPr>
      </p:pic>
      <p:sp>
        <p:nvSpPr>
          <p:cNvPr id="140" name="Shape 140"/>
          <p:cNvSpPr txBox="1"/>
          <p:nvPr/>
        </p:nvSpPr>
        <p:spPr>
          <a:xfrm>
            <a:off x="2426100" y="2753075"/>
            <a:ext cx="4051200" cy="2065500"/>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b="1" lang="en-GB" sz="1600">
                <a:solidFill>
                  <a:srgbClr val="980000"/>
                </a:solidFill>
                <a:latin typeface="Alegreya"/>
                <a:ea typeface="Alegreya"/>
                <a:cs typeface="Alegreya"/>
                <a:sym typeface="Alegreya"/>
              </a:rPr>
              <a:t>1937: De Chocolade- en Suikerwerkfabriek</a:t>
            </a:r>
            <a:br>
              <a:rPr b="1" lang="en-GB" sz="1600">
                <a:solidFill>
                  <a:srgbClr val="980000"/>
                </a:solidFill>
                <a:latin typeface="Alegreya"/>
                <a:ea typeface="Alegreya"/>
                <a:cs typeface="Alegreya"/>
                <a:sym typeface="Alegreya"/>
              </a:rPr>
            </a:br>
            <a:r>
              <a:rPr lang="en-GB" sz="1200">
                <a:solidFill>
                  <a:schemeClr val="dk2"/>
                </a:solidFill>
                <a:latin typeface="Alegreya"/>
                <a:ea typeface="Alegreya"/>
                <a:cs typeface="Alegreya"/>
                <a:sym typeface="Alegreya"/>
              </a:rPr>
              <a:t>Langs de Zaanoever werd een grote chocolade- en suikerwerkfabriek gebouwd. De fabriek was maar liefst vier verdiepingen hoog en maakte gebruik van de nieuwste machines. De fabrieken behaalden grote successen en nog steeds produceert Verkade chocolade. </a:t>
            </a:r>
          </a:p>
          <a:p>
            <a:pPr lvl="0" rtl="0">
              <a:lnSpc>
                <a:spcPct val="115000"/>
              </a:lnSpc>
              <a:spcBef>
                <a:spcPts val="0"/>
              </a:spcBef>
              <a:spcAft>
                <a:spcPts val="1600"/>
              </a:spcAft>
              <a:buNone/>
            </a:pPr>
            <a:r>
              <a:t/>
            </a:r>
            <a:endParaRPr/>
          </a:p>
        </p:txBody>
      </p:sp>
      <p:sp>
        <p:nvSpPr>
          <p:cNvPr id="141" name="Shape 141"/>
          <p:cNvSpPr txBox="1"/>
          <p:nvPr/>
        </p:nvSpPr>
        <p:spPr>
          <a:xfrm>
            <a:off x="6793400" y="2649550"/>
            <a:ext cx="2199600" cy="1863300"/>
          </a:xfrm>
          <a:prstGeom prst="rect">
            <a:avLst/>
          </a:prstGeom>
          <a:noFill/>
          <a:ln>
            <a:noFill/>
          </a:ln>
        </p:spPr>
        <p:txBody>
          <a:bodyPr anchorCtr="0" anchor="t" bIns="91425" lIns="91425" rIns="91425" tIns="91425">
            <a:noAutofit/>
          </a:bodyPr>
          <a:lstStyle/>
          <a:p>
            <a:pPr lvl="0">
              <a:spcBef>
                <a:spcPts val="0"/>
              </a:spcBef>
              <a:buNone/>
            </a:pPr>
            <a:r>
              <a:rPr i="1" lang="en-GB" sz="1200">
                <a:solidFill>
                  <a:schemeClr val="dk2"/>
                </a:solidFill>
                <a:latin typeface="Alegreya"/>
                <a:ea typeface="Alegreya"/>
                <a:cs typeface="Alegreya"/>
                <a:sym typeface="Alegreya"/>
              </a:rPr>
              <a:t>De drie afbeeldingen van de chocoladerepen laten zien hoe de verpakkingen van de chocolade door de jaren heen zijn veranderd. Wat een verschil hè?</a:t>
            </a:r>
          </a:p>
          <a:p>
            <a:pPr lvl="0">
              <a:spcBef>
                <a:spcPts val="0"/>
              </a:spcBef>
              <a:buNone/>
            </a:pPr>
            <a:r>
              <a:t/>
            </a:r>
            <a:endParaRPr i="1" sz="1200">
              <a:solidFill>
                <a:schemeClr val="dk2"/>
              </a:solidFill>
              <a:latin typeface="Alegreya"/>
              <a:ea typeface="Alegreya"/>
              <a:cs typeface="Alegreya"/>
              <a:sym typeface="Alegreya"/>
            </a:endParaRPr>
          </a:p>
          <a:p>
            <a:pPr lvl="0">
              <a:spcBef>
                <a:spcPts val="0"/>
              </a:spcBef>
              <a:buNone/>
            </a:pPr>
            <a:r>
              <a:rPr i="1" lang="en-GB" sz="1200">
                <a:solidFill>
                  <a:schemeClr val="dk2"/>
                </a:solidFill>
                <a:latin typeface="Alegreya"/>
                <a:ea typeface="Alegreya"/>
                <a:cs typeface="Alegreya"/>
                <a:sym typeface="Alegreya"/>
              </a:rPr>
              <a:t>De afbeelding in het zwart-wit laat de meisjes zien die aan het werk zijn in de chocoladefabriek. De chocoladerepen rollen over de lopende band. </a:t>
            </a:r>
          </a:p>
        </p:txBody>
      </p:sp>
      <p:sp>
        <p:nvSpPr>
          <p:cNvPr id="142" name="Shape 1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
</file>

<file path=ppt/theme/theme1.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